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73" d="100"/>
          <a:sy n="73" d="100"/>
        </p:scale>
        <p:origin x="4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0991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38028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79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225441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12576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14248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138308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34498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2286018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83095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0A3E4E4-81E7-4FE5-85DE-F5BDBB5334EA}" type="datetimeFigureOut">
              <a:rPr lang="tr-TR" smtClean="0"/>
              <a:pPr/>
              <a:t>22.10.2018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735ACB1-7107-444C-82F4-91CAC970BE7B}" type="slidenum">
              <a:rPr lang="tr-TR" smtClean="0"/>
              <a:pPr/>
              <a:t>‹#›</a:t>
            </a:fld>
            <a:endParaRPr lang="tr-TR"/>
          </a:p>
        </p:txBody>
      </p:sp>
    </p:spTree>
    <p:extLst>
      <p:ext uri="{BB962C8B-B14F-4D97-AF65-F5344CB8AC3E}">
        <p14:creationId xmlns:p14="http://schemas.microsoft.com/office/powerpoint/2010/main" val="389184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3E4E4-81E7-4FE5-85DE-F5BDBB5334EA}" type="datetimeFigureOut">
              <a:rPr lang="tr-TR" smtClean="0"/>
              <a:pPr/>
              <a:t>22.10.2018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5ACB1-7107-444C-82F4-91CAC970BE7B}" type="slidenum">
              <a:rPr lang="tr-TR" smtClean="0"/>
              <a:pPr/>
              <a:t>‹#›</a:t>
            </a:fld>
            <a:endParaRPr lang="tr-TR"/>
          </a:p>
        </p:txBody>
      </p:sp>
    </p:spTree>
    <p:extLst>
      <p:ext uri="{BB962C8B-B14F-4D97-AF65-F5344CB8AC3E}">
        <p14:creationId xmlns:p14="http://schemas.microsoft.com/office/powerpoint/2010/main" val="6918758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47727" y="685800"/>
            <a:ext cx="10745789" cy="2546132"/>
          </a:xfrm>
        </p:spPr>
        <p:txBody>
          <a:bodyPr/>
          <a:lstStyle/>
          <a:p>
            <a:r>
              <a:rPr lang="tr-TR" b="1" dirty="0" smtClean="0">
                <a:solidFill>
                  <a:srgbClr val="FF0000"/>
                </a:solidFill>
              </a:rPr>
              <a:t>Yüzey Sulama Yöntemleri</a:t>
            </a:r>
            <a:endParaRPr lang="tr-TR" b="1" dirty="0">
              <a:solidFill>
                <a:srgbClr val="FF0000"/>
              </a:solidFill>
            </a:endParaRPr>
          </a:p>
        </p:txBody>
      </p:sp>
      <p:sp>
        <p:nvSpPr>
          <p:cNvPr id="3" name="Alt Başlık 2"/>
          <p:cNvSpPr>
            <a:spLocks noGrp="1"/>
          </p:cNvSpPr>
          <p:nvPr>
            <p:ph type="subTitle" idx="1"/>
          </p:nvPr>
        </p:nvSpPr>
        <p:spPr/>
        <p:txBody>
          <a:bodyPr>
            <a:normAutofit/>
          </a:bodyPr>
          <a:lstStyle/>
          <a:p>
            <a:r>
              <a:rPr lang="tr-TR" sz="4800" dirty="0" smtClean="0"/>
              <a:t>2. Tava Sulama Yöntemi</a:t>
            </a:r>
            <a:endParaRPr lang="tr-TR" sz="4800" dirty="0"/>
          </a:p>
        </p:txBody>
      </p:sp>
      <p:sp>
        <p:nvSpPr>
          <p:cNvPr id="4" name="3 Metin kutusu"/>
          <p:cNvSpPr txBox="1"/>
          <p:nvPr/>
        </p:nvSpPr>
        <p:spPr>
          <a:xfrm>
            <a:off x="7824651" y="5564777"/>
            <a:ext cx="4101737" cy="677108"/>
          </a:xfrm>
          <a:prstGeom prst="rect">
            <a:avLst/>
          </a:prstGeom>
          <a:noFill/>
        </p:spPr>
        <p:txBody>
          <a:bodyPr wrap="square" rtlCol="0">
            <a:spAutoFit/>
          </a:bodyPr>
          <a:lstStyle/>
          <a:p>
            <a:pPr algn="ctr"/>
            <a:r>
              <a:rPr lang="tr-TR" sz="2000" b="1" dirty="0" smtClean="0">
                <a:solidFill>
                  <a:srgbClr val="FF0000"/>
                </a:solidFill>
              </a:rPr>
              <a:t>Prof. Dr. A. Halim ORTA</a:t>
            </a:r>
            <a:endParaRPr lang="en-US" sz="2000" b="1" dirty="0" smtClean="0">
              <a:solidFill>
                <a:srgbClr val="FF0000"/>
              </a:solidFill>
            </a:endParaRPr>
          </a:p>
          <a:p>
            <a:pPr algn="ctr"/>
            <a:endParaRPr lang="tr-TR" dirty="0"/>
          </a:p>
        </p:txBody>
      </p:sp>
    </p:spTree>
    <p:extLst>
      <p:ext uri="{BB962C8B-B14F-4D97-AF65-F5344CB8AC3E}">
        <p14:creationId xmlns:p14="http://schemas.microsoft.com/office/powerpoint/2010/main" val="349366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853560" y="571916"/>
            <a:ext cx="6237076" cy="646331"/>
          </a:xfrm>
          <a:prstGeom prst="rect">
            <a:avLst/>
          </a:prstGeom>
        </p:spPr>
        <p:txBody>
          <a:bodyPr wrap="square">
            <a:spAutoFit/>
          </a:bodyPr>
          <a:lstStyle/>
          <a:p>
            <a:pPr>
              <a:spcBef>
                <a:spcPct val="0"/>
              </a:spcBef>
            </a:pPr>
            <a:r>
              <a:rPr lang="tr-TR" altLang="en-US" sz="3600" dirty="0" smtClean="0">
                <a:latin typeface="Comic Sans MS" panose="030F0702030302020204" pitchFamily="66" charset="0"/>
              </a:rPr>
              <a:t>d = 2250 n</a:t>
            </a:r>
            <a:r>
              <a:rPr lang="tr-TR" altLang="en-US" sz="3600" baseline="30000" dirty="0" smtClean="0">
                <a:latin typeface="Comic Sans MS" panose="030F0702030302020204" pitchFamily="66" charset="0"/>
              </a:rPr>
              <a:t>3/8</a:t>
            </a:r>
            <a:r>
              <a:rPr lang="tr-TR" altLang="en-US" sz="3600" dirty="0" smtClean="0">
                <a:latin typeface="Comic Sans MS" panose="030F0702030302020204" pitchFamily="66" charset="0"/>
              </a:rPr>
              <a:t> q</a:t>
            </a:r>
            <a:r>
              <a:rPr lang="tr-TR" altLang="en-US" sz="3600" baseline="-25000" dirty="0" smtClean="0">
                <a:latin typeface="Comic Sans MS" panose="030F0702030302020204" pitchFamily="66" charset="0"/>
              </a:rPr>
              <a:t>u</a:t>
            </a:r>
            <a:r>
              <a:rPr lang="tr-TR" altLang="en-US" sz="3600" baseline="30000" dirty="0" smtClean="0">
                <a:latin typeface="Comic Sans MS" panose="030F0702030302020204" pitchFamily="66" charset="0"/>
              </a:rPr>
              <a:t>9/16</a:t>
            </a:r>
            <a:r>
              <a:rPr lang="tr-TR" altLang="en-US" sz="3600" dirty="0" smtClean="0">
                <a:latin typeface="Comic Sans MS" panose="030F0702030302020204" pitchFamily="66" charset="0"/>
              </a:rPr>
              <a:t> T</a:t>
            </a:r>
            <a:r>
              <a:rPr lang="tr-TR" altLang="en-US" sz="3600" baseline="-25000" dirty="0" smtClean="0">
                <a:latin typeface="Comic Sans MS" panose="030F0702030302020204" pitchFamily="66" charset="0"/>
              </a:rPr>
              <a:t>a</a:t>
            </a:r>
            <a:r>
              <a:rPr lang="tr-TR" altLang="en-US" sz="3600" baseline="30000" dirty="0" smtClean="0">
                <a:latin typeface="Comic Sans MS" panose="030F0702030302020204" pitchFamily="66" charset="0"/>
              </a:rPr>
              <a:t>3/16</a:t>
            </a:r>
            <a:endParaRPr lang="tr-TR" altLang="en-US" sz="3600" baseline="30000" dirty="0">
              <a:latin typeface="Comic Sans MS" panose="030F0702030302020204" pitchFamily="66" charset="0"/>
            </a:endParaRPr>
          </a:p>
        </p:txBody>
      </p:sp>
      <p:pic>
        <p:nvPicPr>
          <p:cNvPr id="4"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7143" t="14719" b="65804"/>
          <a:stretch>
            <a:fillRect/>
          </a:stretch>
        </p:blipFill>
        <p:spPr bwMode="auto">
          <a:xfrm>
            <a:off x="472966" y="1438275"/>
            <a:ext cx="10815144" cy="185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72966" y="3767269"/>
            <a:ext cx="9632731" cy="1938992"/>
          </a:xfrm>
          <a:prstGeom prst="rect">
            <a:avLst/>
          </a:prstGeom>
        </p:spPr>
        <p:txBody>
          <a:bodyPr wrap="square">
            <a:spAutoFit/>
          </a:bodyPr>
          <a:lstStyle/>
          <a:p>
            <a:pPr>
              <a:spcBef>
                <a:spcPct val="0"/>
              </a:spcBef>
              <a:buFont typeface="Wingdings" panose="05000000000000000000" pitchFamily="2" charset="2"/>
              <a:buChar char="§"/>
            </a:pPr>
            <a:r>
              <a:rPr lang="tr-TR" altLang="en-US" sz="2000" dirty="0" smtClean="0">
                <a:latin typeface="Times New Roman" panose="02020603050405020304" pitchFamily="18" charset="0"/>
                <a:cs typeface="Times New Roman" panose="02020603050405020304" pitchFamily="18" charset="0"/>
              </a:rPr>
              <a:t>Uygulamada tava uzunluğu en çok </a:t>
            </a:r>
            <a:r>
              <a:rPr lang="tr-TR" altLang="en-US" sz="2000" dirty="0" err="1" smtClean="0">
                <a:latin typeface="Times New Roman" panose="02020603050405020304" pitchFamily="18" charset="0"/>
                <a:cs typeface="Times New Roman" panose="02020603050405020304" pitchFamily="18" charset="0"/>
              </a:rPr>
              <a:t>max</a:t>
            </a:r>
            <a:r>
              <a:rPr lang="tr-TR" altLang="en-US" sz="2000" dirty="0" smtClean="0">
                <a:latin typeface="Times New Roman" panose="02020603050405020304" pitchFamily="18" charset="0"/>
                <a:cs typeface="Times New Roman" panose="02020603050405020304" pitchFamily="18" charset="0"/>
              </a:rPr>
              <a:t> akış uzunluğu kadar olabilir.(</a:t>
            </a:r>
            <a:r>
              <a:rPr lang="tr-TR" altLang="en-US" sz="2000" dirty="0" err="1" smtClean="0">
                <a:latin typeface="Times New Roman" panose="02020603050405020304" pitchFamily="18" charset="0"/>
                <a:cs typeface="Times New Roman" panose="02020603050405020304" pitchFamily="18" charset="0"/>
              </a:rPr>
              <a:t>L≤Lmax</a:t>
            </a:r>
            <a:r>
              <a:rPr lang="tr-TR" altLang="en-US" sz="2000" dirty="0" smtClean="0">
                <a:latin typeface="Times New Roman" panose="02020603050405020304" pitchFamily="18" charset="0"/>
                <a:cs typeface="Times New Roman" panose="02020603050405020304" pitchFamily="18" charset="0"/>
              </a:rPr>
              <a:t>)</a:t>
            </a:r>
          </a:p>
          <a:p>
            <a:pPr>
              <a:spcBef>
                <a:spcPct val="0"/>
              </a:spcBef>
              <a:buFont typeface="Wingdings" panose="05000000000000000000" pitchFamily="2" charset="2"/>
              <a:buChar char="§"/>
            </a:pPr>
            <a:r>
              <a:rPr lang="tr-TR" altLang="en-US" sz="2000" dirty="0" smtClean="0">
                <a:latin typeface="Times New Roman" panose="02020603050405020304" pitchFamily="18" charset="0"/>
                <a:cs typeface="Times New Roman" panose="02020603050405020304" pitchFamily="18" charset="0"/>
              </a:rPr>
              <a:t>Tava eni 40 m’nin altında olmamalıdır.(b≥40m)</a:t>
            </a:r>
          </a:p>
          <a:p>
            <a:pPr>
              <a:spcBef>
                <a:spcPct val="0"/>
              </a:spcBef>
              <a:buFont typeface="Wingdings" panose="05000000000000000000" pitchFamily="2" charset="2"/>
              <a:buChar char="§"/>
            </a:pPr>
            <a:r>
              <a:rPr lang="tr-TR" altLang="en-US" sz="2000" dirty="0" smtClean="0">
                <a:latin typeface="Times New Roman" panose="02020603050405020304" pitchFamily="18" charset="0"/>
                <a:cs typeface="Times New Roman" panose="02020603050405020304" pitchFamily="18" charset="0"/>
              </a:rPr>
              <a:t>Birim tava debisi mutlaka 1L/s/m’den büyük olmalıdır. (qu≥1L/s/m)</a:t>
            </a:r>
          </a:p>
          <a:p>
            <a:pPr>
              <a:spcBef>
                <a:spcPct val="0"/>
              </a:spcBef>
              <a:buFont typeface="Wingdings" panose="05000000000000000000" pitchFamily="2" charset="2"/>
              <a:buChar char="§"/>
            </a:pPr>
            <a:r>
              <a:rPr lang="tr-TR" altLang="en-US" sz="2000" dirty="0" smtClean="0">
                <a:latin typeface="Times New Roman" panose="02020603050405020304" pitchFamily="18" charset="0"/>
                <a:cs typeface="Times New Roman" panose="02020603050405020304" pitchFamily="18" charset="0"/>
              </a:rPr>
              <a:t>Tava debisi; Q=</a:t>
            </a:r>
            <a:r>
              <a:rPr lang="tr-TR" altLang="en-US" sz="2000" dirty="0" err="1" smtClean="0">
                <a:latin typeface="Times New Roman" panose="02020603050405020304" pitchFamily="18" charset="0"/>
                <a:cs typeface="Times New Roman" panose="02020603050405020304" pitchFamily="18" charset="0"/>
              </a:rPr>
              <a:t>qu.b</a:t>
            </a:r>
            <a:r>
              <a:rPr lang="tr-TR" altLang="en-US" sz="2000" dirty="0" smtClean="0">
                <a:latin typeface="Times New Roman" panose="02020603050405020304" pitchFamily="18" charset="0"/>
                <a:cs typeface="Times New Roman" panose="02020603050405020304" pitchFamily="18" charset="0"/>
              </a:rPr>
              <a:t> ile bulunur.</a:t>
            </a:r>
          </a:p>
          <a:p>
            <a:pPr>
              <a:spcBef>
                <a:spcPct val="0"/>
              </a:spcBef>
              <a:buFont typeface="Wingdings" panose="05000000000000000000" pitchFamily="2" charset="2"/>
              <a:buChar char="§"/>
            </a:pPr>
            <a:r>
              <a:rPr lang="tr-TR" altLang="en-US" sz="2000" dirty="0" smtClean="0">
                <a:latin typeface="Times New Roman" panose="02020603050405020304" pitchFamily="18" charset="0"/>
                <a:cs typeface="Times New Roman" panose="02020603050405020304" pitchFamily="18" charset="0"/>
              </a:rPr>
              <a:t>Su ilerleme süresi (Ti) tavaya verilen suyun tava sonuna ulaşması için geçen süredir.</a:t>
            </a:r>
          </a:p>
          <a:p>
            <a:pPr>
              <a:spcBef>
                <a:spcPct val="0"/>
              </a:spcBef>
            </a:pPr>
            <a:r>
              <a:rPr lang="tr-TR" altLang="en-US" sz="2000" dirty="0" smtClean="0">
                <a:latin typeface="Times New Roman" panose="02020603050405020304" pitchFamily="18" charset="0"/>
                <a:cs typeface="Times New Roman" panose="02020603050405020304" pitchFamily="18" charset="0"/>
              </a:rPr>
              <a:t> Su ilerleme süresinin net infiltrasyon süresine oranına su ilerleme oranı denir.</a:t>
            </a:r>
            <a:endParaRPr lang="tr-TR" altLang="en-US" sz="2000" dirty="0">
              <a:latin typeface="Times New Roman" panose="02020603050405020304" pitchFamily="18" charset="0"/>
              <a:cs typeface="Times New Roman" panose="02020603050405020304" pitchFamily="18" charset="0"/>
            </a:endParaRPr>
          </a:p>
        </p:txBody>
      </p:sp>
      <p:sp>
        <p:nvSpPr>
          <p:cNvPr id="6" name="Dikdörtgen 5"/>
          <p:cNvSpPr/>
          <p:nvPr/>
        </p:nvSpPr>
        <p:spPr>
          <a:xfrm>
            <a:off x="4085155" y="6178537"/>
            <a:ext cx="1983235" cy="523220"/>
          </a:xfrm>
          <a:prstGeom prst="rect">
            <a:avLst/>
          </a:prstGeom>
        </p:spPr>
        <p:txBody>
          <a:bodyPr wrap="none">
            <a:spAutoFit/>
          </a:bodyPr>
          <a:lstStyle/>
          <a:p>
            <a:pPr>
              <a:spcBef>
                <a:spcPct val="0"/>
              </a:spcBef>
            </a:pPr>
            <a:r>
              <a:rPr lang="tr-TR" altLang="en-US" sz="2800" dirty="0" smtClean="0">
                <a:latin typeface="Comic Sans MS" panose="030F0702030302020204" pitchFamily="66" charset="0"/>
              </a:rPr>
              <a:t>R = Ti / </a:t>
            </a:r>
            <a:r>
              <a:rPr lang="tr-TR" altLang="en-US" sz="2800" dirty="0" err="1" smtClean="0">
                <a:latin typeface="Comic Sans MS" panose="030F0702030302020204" pitchFamily="66" charset="0"/>
              </a:rPr>
              <a:t>Tn</a:t>
            </a:r>
            <a:endParaRPr lang="tr-TR" altLang="en-US" sz="2800" dirty="0">
              <a:latin typeface="Comic Sans MS" panose="030F0702030302020204" pitchFamily="66" charset="0"/>
            </a:endParaRPr>
          </a:p>
        </p:txBody>
      </p:sp>
    </p:spTree>
    <p:extLst>
      <p:ext uri="{BB962C8B-B14F-4D97-AF65-F5344CB8AC3E}">
        <p14:creationId xmlns:p14="http://schemas.microsoft.com/office/powerpoint/2010/main" val="1308170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02879" y="578805"/>
            <a:ext cx="9513175" cy="830997"/>
          </a:xfrm>
          <a:prstGeom prst="rect">
            <a:avLst/>
          </a:prstGeom>
        </p:spPr>
        <p:txBody>
          <a:bodyPr wrap="square">
            <a:spAutoFit/>
          </a:bodyPr>
          <a:lstStyle/>
          <a:p>
            <a:pPr>
              <a:spcBef>
                <a:spcPct val="0"/>
              </a:spcBef>
            </a:pPr>
            <a:r>
              <a:rPr lang="tr-TR" altLang="en-US" sz="2400" dirty="0" smtClean="0">
                <a:latin typeface="Comic Sans MS" panose="030F0702030302020204" pitchFamily="66" charset="0"/>
              </a:rPr>
              <a:t>Yöntemde su ilerleme oranı ile su uygulama randımanı arasındaki ilişki aşağıdaki çizelgede verildiği gibidir.</a:t>
            </a:r>
            <a:endParaRPr lang="tr-TR" altLang="en-US" sz="2400" dirty="0">
              <a:latin typeface="Comic Sans MS" panose="030F0702030302020204" pitchFamily="66" charset="0"/>
            </a:endParaRPr>
          </a:p>
        </p:txBody>
      </p:sp>
      <p:pic>
        <p:nvPicPr>
          <p:cNvPr id="4"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7143" t="57188"/>
          <a:stretch>
            <a:fillRect/>
          </a:stretch>
        </p:blipFill>
        <p:spPr bwMode="auto">
          <a:xfrm>
            <a:off x="702879" y="1739613"/>
            <a:ext cx="9087507" cy="488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24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7407" y="587927"/>
            <a:ext cx="10936014" cy="1938992"/>
          </a:xfrm>
          <a:prstGeom prst="rect">
            <a:avLst/>
          </a:prstGeom>
        </p:spPr>
        <p:txBody>
          <a:bodyPr wrap="square">
            <a:spAutoFit/>
          </a:bodyPr>
          <a:lstStyle/>
          <a:p>
            <a:pPr>
              <a:spcBef>
                <a:spcPct val="0"/>
              </a:spcBef>
            </a:pPr>
            <a:r>
              <a:rPr lang="tr-TR" altLang="en-US" sz="2000" dirty="0" smtClean="0">
                <a:latin typeface="Comic Sans MS" panose="030F0702030302020204" pitchFamily="66" charset="0"/>
                <a:ea typeface="Calibri" panose="020F0502020204030204" pitchFamily="34" charset="0"/>
                <a:cs typeface="Calibri" panose="020F0502020204030204" pitchFamily="34" charset="0"/>
              </a:rPr>
              <a:t>Yöntemde su uygulama randımanının en az %80 olması istenir. Aksi durumda derine sızan su miktarı artar. </a:t>
            </a:r>
          </a:p>
          <a:p>
            <a:pPr>
              <a:spcBef>
                <a:spcPct val="0"/>
              </a:spcBef>
            </a:pPr>
            <a:endParaRPr lang="tr-TR" altLang="en-US" sz="2000" dirty="0" smtClean="0">
              <a:latin typeface="Comic Sans MS" panose="030F0702030302020204" pitchFamily="66" charset="0"/>
              <a:ea typeface="Calibri" panose="020F0502020204030204" pitchFamily="34" charset="0"/>
              <a:cs typeface="Calibri" panose="020F0502020204030204" pitchFamily="34" charset="0"/>
            </a:endParaRPr>
          </a:p>
          <a:p>
            <a:pPr>
              <a:spcBef>
                <a:spcPct val="0"/>
              </a:spcBef>
            </a:pPr>
            <a:r>
              <a:rPr lang="tr-TR" altLang="en-US" sz="2000" dirty="0" smtClean="0">
                <a:latin typeface="Comic Sans MS" panose="030F0702030302020204" pitchFamily="66" charset="0"/>
                <a:ea typeface="Calibri" panose="020F0502020204030204" pitchFamily="34" charset="0"/>
                <a:cs typeface="Calibri" panose="020F0502020204030204" pitchFamily="34" charset="0"/>
              </a:rPr>
              <a:t>                                         Ti ≤ 0,58 </a:t>
            </a:r>
            <a:r>
              <a:rPr lang="tr-TR" altLang="en-US" sz="2000" dirty="0" err="1" smtClean="0">
                <a:latin typeface="Comic Sans MS" panose="030F0702030302020204" pitchFamily="66" charset="0"/>
                <a:ea typeface="Calibri" panose="020F0502020204030204" pitchFamily="34" charset="0"/>
                <a:cs typeface="Calibri" panose="020F0502020204030204" pitchFamily="34" charset="0"/>
              </a:rPr>
              <a:t>Tn</a:t>
            </a:r>
            <a:endParaRPr lang="tr-TR" altLang="en-US" sz="2000" dirty="0" smtClean="0">
              <a:latin typeface="Comic Sans MS" panose="030F0702030302020204" pitchFamily="66" charset="0"/>
              <a:ea typeface="Calibri" panose="020F0502020204030204" pitchFamily="34" charset="0"/>
              <a:cs typeface="Calibri" panose="020F0502020204030204" pitchFamily="34" charset="0"/>
            </a:endParaRPr>
          </a:p>
          <a:p>
            <a:pPr>
              <a:spcBef>
                <a:spcPct val="0"/>
              </a:spcBef>
            </a:pPr>
            <a:endParaRPr lang="tr-TR" altLang="en-US" sz="2000" dirty="0" smtClean="0">
              <a:latin typeface="Comic Sans MS" panose="030F0702030302020204" pitchFamily="66" charset="0"/>
              <a:ea typeface="Calibri" panose="020F0502020204030204" pitchFamily="34" charset="0"/>
              <a:cs typeface="Calibri" panose="020F0502020204030204" pitchFamily="34" charset="0"/>
            </a:endParaRPr>
          </a:p>
          <a:p>
            <a:pPr>
              <a:spcBef>
                <a:spcPct val="0"/>
              </a:spcBef>
            </a:pPr>
            <a:r>
              <a:rPr lang="tr-TR" altLang="en-US" sz="2000" dirty="0" smtClean="0">
                <a:latin typeface="Comic Sans MS" panose="030F0702030302020204" pitchFamily="66" charset="0"/>
                <a:ea typeface="Calibri" panose="020F0502020204030204" pitchFamily="34" charset="0"/>
                <a:cs typeface="Calibri" panose="020F0502020204030204" pitchFamily="34" charset="0"/>
              </a:rPr>
              <a:t>Yöntemde kullanılacak </a:t>
            </a:r>
            <a:r>
              <a:rPr lang="tr-TR" altLang="en-US" sz="2000" dirty="0" err="1" smtClean="0">
                <a:latin typeface="Comic Sans MS" panose="030F0702030302020204" pitchFamily="66" charset="0"/>
                <a:ea typeface="Calibri" panose="020F0502020204030204" pitchFamily="34" charset="0"/>
                <a:cs typeface="Calibri" panose="020F0502020204030204" pitchFamily="34" charset="0"/>
              </a:rPr>
              <a:t>Manning</a:t>
            </a:r>
            <a:r>
              <a:rPr lang="tr-TR" altLang="en-US" sz="2000" dirty="0" smtClean="0">
                <a:latin typeface="Comic Sans MS" panose="030F0702030302020204" pitchFamily="66" charset="0"/>
                <a:ea typeface="Calibri" panose="020F0502020204030204" pitchFamily="34" charset="0"/>
                <a:cs typeface="Calibri" panose="020F0502020204030204" pitchFamily="34" charset="0"/>
              </a:rPr>
              <a:t> pürüzlülük katsayıları aşağıdaki çizelgeden alınabilir. </a:t>
            </a:r>
            <a:endParaRPr lang="tr-TR" altLang="en-US" sz="2000" dirty="0">
              <a:latin typeface="Comic Sans MS" panose="030F0702030302020204" pitchFamily="66" charset="0"/>
              <a:ea typeface="Calibri" panose="020F0502020204030204" pitchFamily="34" charset="0"/>
              <a:cs typeface="Calibri" panose="020F0502020204030204" pitchFamily="34" charset="0"/>
            </a:endParaRPr>
          </a:p>
        </p:txBody>
      </p:sp>
      <p:pic>
        <p:nvPicPr>
          <p:cNvPr id="3" name="2 Resim"/>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416" t="19830" b="61240"/>
          <a:stretch>
            <a:fillRect/>
          </a:stretch>
        </p:blipFill>
        <p:spPr bwMode="auto">
          <a:xfrm>
            <a:off x="667406" y="3357563"/>
            <a:ext cx="10100441"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331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6028" y="855942"/>
            <a:ext cx="10704786" cy="3539430"/>
          </a:xfrm>
          <a:prstGeom prst="rect">
            <a:avLst/>
          </a:prstGeom>
        </p:spPr>
        <p:txBody>
          <a:bodyPr wrap="square">
            <a:spAutoFit/>
          </a:bodyPr>
          <a:lstStyle/>
          <a:p>
            <a:pPr algn="just">
              <a:spcBef>
                <a:spcPct val="0"/>
              </a:spcBef>
            </a:pPr>
            <a:r>
              <a:rPr lang="tr-TR" altLang="en-US" sz="2800" dirty="0" smtClean="0">
                <a:latin typeface="Comic Sans MS" panose="030F0702030302020204" pitchFamily="66" charset="0"/>
                <a:cs typeface="Times New Roman" panose="02020603050405020304" pitchFamily="18" charset="0"/>
              </a:rPr>
              <a:t>	Sistem tasarımında farklı alternatifler üzerinde durulur. Söz konusu alternatiflerden en fazla tava uzunluğunu veren alternatif seçilir.  Bunun nedeni; su iletim ve dağıtım sistemi için daha az kanal veya boru hattına ihtiyaç duyulmasıdır. </a:t>
            </a:r>
          </a:p>
          <a:p>
            <a:pPr algn="just">
              <a:spcBef>
                <a:spcPct val="0"/>
              </a:spcBef>
            </a:pPr>
            <a:endParaRPr lang="tr-TR" altLang="en-US" sz="2800" dirty="0" smtClean="0">
              <a:latin typeface="Comic Sans MS" panose="030F0702030302020204" pitchFamily="66" charset="0"/>
              <a:cs typeface="Times New Roman" panose="02020603050405020304" pitchFamily="18" charset="0"/>
            </a:endParaRPr>
          </a:p>
          <a:p>
            <a:pPr algn="just">
              <a:spcBef>
                <a:spcPct val="0"/>
              </a:spcBef>
            </a:pPr>
            <a:r>
              <a:rPr lang="tr-TR" altLang="en-US" sz="2800" dirty="0" smtClean="0">
                <a:latin typeface="Comic Sans MS" panose="030F0702030302020204" pitchFamily="66" charset="0"/>
                <a:cs typeface="Times New Roman" panose="02020603050405020304" pitchFamily="18" charset="0"/>
              </a:rPr>
              <a:t>	Tava uzunluğunun en fazla olduğu birden fazla alternatif varsa özellikle sulamanın tamamlanacağı gün sayısı en az, sonrada en fazla tava enine sahip alternatif seçilir.</a:t>
            </a:r>
            <a:endParaRPr lang="tr-TR" altLang="en-US" sz="28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05154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0761" y="1949741"/>
            <a:ext cx="8534400" cy="1507067"/>
          </a:xfrm>
        </p:spPr>
        <p:txBody>
          <a:bodyPr>
            <a:normAutofit/>
          </a:bodyPr>
          <a:lstStyle/>
          <a:p>
            <a:r>
              <a:rPr lang="tr-TR" sz="4800" u="sng" dirty="0" smtClean="0">
                <a:latin typeface="Comic Sans MS" panose="030F0702030302020204" pitchFamily="66" charset="0"/>
              </a:rPr>
              <a:t>Tava sulama Örnek Proje</a:t>
            </a:r>
            <a:endParaRPr lang="tr-TR" sz="4800" u="sng" dirty="0">
              <a:latin typeface="Comic Sans MS" panose="030F0702030302020204" pitchFamily="66" charset="0"/>
            </a:endParaRPr>
          </a:p>
        </p:txBody>
      </p:sp>
    </p:spTree>
    <p:extLst>
      <p:ext uri="{BB962C8B-B14F-4D97-AF65-F5344CB8AC3E}">
        <p14:creationId xmlns:p14="http://schemas.microsoft.com/office/powerpoint/2010/main" val="740217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3853" y="195057"/>
            <a:ext cx="8534400" cy="1507067"/>
          </a:xfrm>
        </p:spPr>
        <p:txBody>
          <a:bodyPr/>
          <a:lstStyle/>
          <a:p>
            <a:r>
              <a:rPr lang="tr-TR" altLang="tr-TR" b="1" dirty="0" smtClean="0"/>
              <a:t>Verilenler</a:t>
            </a:r>
            <a:endParaRPr lang="tr-TR" dirty="0"/>
          </a:p>
        </p:txBody>
      </p:sp>
      <p:sp>
        <p:nvSpPr>
          <p:cNvPr id="3" name="İçerik Yer Tutucusu 2"/>
          <p:cNvSpPr>
            <a:spLocks noGrp="1"/>
          </p:cNvSpPr>
          <p:nvPr>
            <p:ph idx="1"/>
          </p:nvPr>
        </p:nvSpPr>
        <p:spPr>
          <a:xfrm>
            <a:off x="573853" y="1481960"/>
            <a:ext cx="8534400" cy="4710970"/>
          </a:xfrm>
        </p:spPr>
        <p:txBody>
          <a:bodyPr>
            <a:normAutofit fontScale="92500" lnSpcReduction="10000"/>
          </a:bodyPr>
          <a:lstStyle/>
          <a:p>
            <a:pPr>
              <a:lnSpc>
                <a:spcPct val="90000"/>
              </a:lnSpc>
            </a:pPr>
            <a:r>
              <a:rPr lang="tr-TR" altLang="tr-TR" b="1" dirty="0">
                <a:solidFill>
                  <a:srgbClr val="CC3300"/>
                </a:solidFill>
                <a:latin typeface="Comic Sans MS" panose="030F0702030302020204" pitchFamily="66" charset="0"/>
              </a:rPr>
              <a:t>Bitki cinsi</a:t>
            </a:r>
            <a:r>
              <a:rPr lang="tr-TR" altLang="tr-TR" dirty="0">
                <a:solidFill>
                  <a:srgbClr val="CC3300"/>
                </a:solidFill>
                <a:latin typeface="Comic Sans MS" panose="030F0702030302020204" pitchFamily="66" charset="0"/>
              </a:rPr>
              <a:t>:</a:t>
            </a:r>
            <a:r>
              <a:rPr lang="tr-TR" altLang="tr-TR" dirty="0">
                <a:latin typeface="Comic Sans MS" panose="030F0702030302020204" pitchFamily="66" charset="0"/>
              </a:rPr>
              <a:t> Yonca</a:t>
            </a:r>
            <a:endParaRPr lang="tr-TR" altLang="tr-TR" b="1" dirty="0">
              <a:latin typeface="Comic Sans MS" panose="030F0702030302020204" pitchFamily="66" charset="0"/>
            </a:endParaRPr>
          </a:p>
          <a:p>
            <a:pPr>
              <a:lnSpc>
                <a:spcPct val="90000"/>
              </a:lnSpc>
            </a:pPr>
            <a:r>
              <a:rPr lang="tr-TR" altLang="tr-TR" b="1" dirty="0">
                <a:solidFill>
                  <a:srgbClr val="CC3300"/>
                </a:solidFill>
                <a:latin typeface="Comic Sans MS" panose="030F0702030302020204" pitchFamily="66" charset="0"/>
              </a:rPr>
              <a:t>Etkili kök derinliği (D)</a:t>
            </a:r>
            <a:r>
              <a:rPr lang="tr-TR" altLang="tr-TR" b="1" dirty="0">
                <a:latin typeface="Comic Sans MS" panose="030F0702030302020204" pitchFamily="66" charset="0"/>
              </a:rPr>
              <a:t> </a:t>
            </a:r>
            <a:r>
              <a:rPr lang="tr-TR" altLang="tr-TR" dirty="0">
                <a:latin typeface="Comic Sans MS" panose="030F0702030302020204" pitchFamily="66" charset="0"/>
              </a:rPr>
              <a:t>: 90 cm </a:t>
            </a:r>
          </a:p>
          <a:p>
            <a:pPr>
              <a:lnSpc>
                <a:spcPct val="90000"/>
              </a:lnSpc>
            </a:pPr>
            <a:r>
              <a:rPr lang="tr-TR" altLang="tr-TR" b="1" dirty="0">
                <a:solidFill>
                  <a:srgbClr val="CC3300"/>
                </a:solidFill>
                <a:latin typeface="Comic Sans MS" panose="030F0702030302020204" pitchFamily="66" charset="0"/>
              </a:rPr>
              <a:t>Bitki su tüketimi (</a:t>
            </a:r>
            <a:r>
              <a:rPr lang="tr-TR" altLang="tr-TR" b="1" dirty="0" err="1">
                <a:solidFill>
                  <a:srgbClr val="CC3300"/>
                </a:solidFill>
                <a:latin typeface="Comic Sans MS" panose="030F0702030302020204" pitchFamily="66" charset="0"/>
              </a:rPr>
              <a:t>ETc</a:t>
            </a:r>
            <a:r>
              <a:rPr lang="tr-TR" altLang="tr-TR" b="1" dirty="0">
                <a:solidFill>
                  <a:srgbClr val="CC3300"/>
                </a:solidFill>
                <a:latin typeface="Comic Sans MS" panose="030F0702030302020204" pitchFamily="66" charset="0"/>
              </a:rPr>
              <a:t>):</a:t>
            </a:r>
            <a:r>
              <a:rPr lang="tr-TR" altLang="tr-TR" dirty="0">
                <a:latin typeface="Comic Sans MS" panose="030F0702030302020204" pitchFamily="66" charset="0"/>
              </a:rPr>
              <a:t> 7,5 mm/gün</a:t>
            </a:r>
            <a:endParaRPr lang="tr-TR" altLang="tr-TR" b="1" dirty="0">
              <a:latin typeface="Comic Sans MS" panose="030F0702030302020204" pitchFamily="66" charset="0"/>
            </a:endParaRPr>
          </a:p>
          <a:p>
            <a:pPr>
              <a:lnSpc>
                <a:spcPct val="90000"/>
              </a:lnSpc>
            </a:pPr>
            <a:r>
              <a:rPr lang="tr-TR" altLang="tr-TR" b="1" dirty="0">
                <a:solidFill>
                  <a:srgbClr val="CC3300"/>
                </a:solidFill>
                <a:latin typeface="Comic Sans MS" panose="030F0702030302020204" pitchFamily="66" charset="0"/>
              </a:rPr>
              <a:t>Su kaynağı debisi (Q):</a:t>
            </a:r>
            <a:r>
              <a:rPr lang="tr-TR" altLang="tr-TR" dirty="0">
                <a:latin typeface="Comic Sans MS" panose="030F0702030302020204" pitchFamily="66" charset="0"/>
              </a:rPr>
              <a:t> 80 L/s</a:t>
            </a:r>
          </a:p>
          <a:p>
            <a:pPr>
              <a:lnSpc>
                <a:spcPct val="90000"/>
              </a:lnSpc>
            </a:pPr>
            <a:r>
              <a:rPr lang="tr-TR" altLang="tr-TR" b="1" dirty="0">
                <a:solidFill>
                  <a:srgbClr val="CC3300"/>
                </a:solidFill>
                <a:latin typeface="Comic Sans MS" panose="030F0702030302020204" pitchFamily="66" charset="0"/>
              </a:rPr>
              <a:t>Kullanılabilir su tutma kapasitesi (KSTK):</a:t>
            </a:r>
            <a:r>
              <a:rPr lang="tr-TR" altLang="tr-TR" b="1" dirty="0">
                <a:latin typeface="Comic Sans MS" panose="030F0702030302020204" pitchFamily="66" charset="0"/>
              </a:rPr>
              <a:t> </a:t>
            </a:r>
            <a:r>
              <a:rPr lang="tr-TR" altLang="tr-TR" dirty="0">
                <a:latin typeface="Comic Sans MS" panose="030F0702030302020204" pitchFamily="66" charset="0"/>
              </a:rPr>
              <a:t>200 mm/m</a:t>
            </a:r>
          </a:p>
          <a:p>
            <a:pPr>
              <a:lnSpc>
                <a:spcPct val="90000"/>
              </a:lnSpc>
            </a:pPr>
            <a:r>
              <a:rPr lang="tr-TR" altLang="tr-TR" b="1" dirty="0">
                <a:solidFill>
                  <a:srgbClr val="CC3300"/>
                </a:solidFill>
                <a:latin typeface="Comic Sans MS" panose="030F0702030302020204" pitchFamily="66" charset="0"/>
              </a:rPr>
              <a:t>Toprak bünyesi</a:t>
            </a:r>
            <a:r>
              <a:rPr lang="tr-TR" altLang="tr-TR" dirty="0">
                <a:solidFill>
                  <a:srgbClr val="CC3300"/>
                </a:solidFill>
                <a:latin typeface="Comic Sans MS" panose="030F0702030302020204" pitchFamily="66" charset="0"/>
              </a:rPr>
              <a:t>:</a:t>
            </a:r>
            <a:r>
              <a:rPr lang="tr-TR" altLang="tr-TR" dirty="0">
                <a:latin typeface="Comic Sans MS" panose="030F0702030302020204" pitchFamily="66" charset="0"/>
              </a:rPr>
              <a:t> Killi – Tın </a:t>
            </a:r>
            <a:endParaRPr lang="tr-TR" altLang="tr-TR" b="1" dirty="0">
              <a:latin typeface="Comic Sans MS" panose="030F0702030302020204" pitchFamily="66" charset="0"/>
            </a:endParaRPr>
          </a:p>
          <a:p>
            <a:pPr>
              <a:lnSpc>
                <a:spcPct val="90000"/>
              </a:lnSpc>
            </a:pPr>
            <a:r>
              <a:rPr lang="tr-TR" altLang="tr-TR" b="1" dirty="0" err="1">
                <a:solidFill>
                  <a:srgbClr val="CC3300"/>
                </a:solidFill>
                <a:latin typeface="Comic Sans MS" panose="030F0702030302020204" pitchFamily="66" charset="0"/>
              </a:rPr>
              <a:t>İnfiltrasyon</a:t>
            </a:r>
            <a:r>
              <a:rPr lang="tr-TR" altLang="tr-TR" b="1" dirty="0">
                <a:solidFill>
                  <a:srgbClr val="CC3300"/>
                </a:solidFill>
                <a:latin typeface="Comic Sans MS" panose="030F0702030302020204" pitchFamily="66" charset="0"/>
              </a:rPr>
              <a:t> grubu (</a:t>
            </a:r>
            <a:r>
              <a:rPr lang="tr-TR" altLang="tr-TR" b="1" dirty="0" err="1">
                <a:solidFill>
                  <a:srgbClr val="CC3300"/>
                </a:solidFill>
                <a:latin typeface="Comic Sans MS" panose="030F0702030302020204" pitchFamily="66" charset="0"/>
              </a:rPr>
              <a:t>If</a:t>
            </a:r>
            <a:r>
              <a:rPr lang="tr-TR" altLang="tr-TR" b="1" dirty="0">
                <a:solidFill>
                  <a:srgbClr val="CC3300"/>
                </a:solidFill>
                <a:latin typeface="Comic Sans MS" panose="030F0702030302020204" pitchFamily="66" charset="0"/>
              </a:rPr>
              <a:t>):</a:t>
            </a:r>
            <a:r>
              <a:rPr lang="tr-TR" altLang="tr-TR" dirty="0">
                <a:latin typeface="Comic Sans MS" panose="030F0702030302020204" pitchFamily="66" charset="0"/>
              </a:rPr>
              <a:t> 0,35 </a:t>
            </a:r>
          </a:p>
          <a:p>
            <a:pPr algn="just">
              <a:lnSpc>
                <a:spcPct val="90000"/>
              </a:lnSpc>
            </a:pPr>
            <a:r>
              <a:rPr lang="tr-TR" altLang="tr-TR" dirty="0">
                <a:latin typeface="Comic Sans MS" panose="030F0702030302020204" pitchFamily="66" charset="0"/>
              </a:rPr>
              <a:t>KSTK’ </a:t>
            </a:r>
            <a:r>
              <a:rPr lang="tr-TR" altLang="tr-TR" dirty="0" err="1">
                <a:latin typeface="Comic Sans MS" panose="030F0702030302020204" pitchFamily="66" charset="0"/>
              </a:rPr>
              <a:t>nın</a:t>
            </a:r>
            <a:r>
              <a:rPr lang="tr-TR" altLang="tr-TR" dirty="0">
                <a:latin typeface="Comic Sans MS" panose="030F0702030302020204" pitchFamily="66" charset="0"/>
              </a:rPr>
              <a:t> </a:t>
            </a:r>
            <a:r>
              <a:rPr lang="tr-TR" altLang="tr-TR" b="1" dirty="0">
                <a:solidFill>
                  <a:srgbClr val="CC3300"/>
                </a:solidFill>
                <a:latin typeface="Comic Sans MS" panose="030F0702030302020204" pitchFamily="66" charset="0"/>
              </a:rPr>
              <a:t>% 50</a:t>
            </a:r>
            <a:r>
              <a:rPr lang="tr-TR" altLang="tr-TR" b="1" dirty="0">
                <a:latin typeface="Comic Sans MS" panose="030F0702030302020204" pitchFamily="66" charset="0"/>
              </a:rPr>
              <a:t> </a:t>
            </a:r>
            <a:r>
              <a:rPr lang="tr-TR" altLang="tr-TR" dirty="0">
                <a:latin typeface="Comic Sans MS" panose="030F0702030302020204" pitchFamily="66" charset="0"/>
              </a:rPr>
              <a:t>si tüketildiğinde sulamaya başlanılacaktır</a:t>
            </a:r>
          </a:p>
          <a:p>
            <a:pPr>
              <a:lnSpc>
                <a:spcPct val="90000"/>
              </a:lnSpc>
            </a:pPr>
            <a:r>
              <a:rPr lang="tr-TR" altLang="tr-TR" dirty="0">
                <a:latin typeface="Comic Sans MS" panose="030F0702030302020204" pitchFamily="66" charset="0"/>
              </a:rPr>
              <a:t>Günlük maksimum sulama süresi </a:t>
            </a:r>
            <a:r>
              <a:rPr lang="tr-TR" altLang="tr-TR" b="1" dirty="0">
                <a:solidFill>
                  <a:srgbClr val="CC3300"/>
                </a:solidFill>
                <a:latin typeface="Comic Sans MS" panose="030F0702030302020204" pitchFamily="66" charset="0"/>
              </a:rPr>
              <a:t>8h.</a:t>
            </a:r>
            <a:endParaRPr lang="tr-TR" dirty="0">
              <a:latin typeface="Comic Sans MS" panose="030F0702030302020204" pitchFamily="66" charset="0"/>
            </a:endParaRPr>
          </a:p>
        </p:txBody>
      </p:sp>
    </p:spTree>
    <p:extLst>
      <p:ext uri="{BB962C8B-B14F-4D97-AF65-F5344CB8AC3E}">
        <p14:creationId xmlns:p14="http://schemas.microsoft.com/office/powerpoint/2010/main" val="203402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317124" y="1135117"/>
            <a:ext cx="3013842" cy="4713889"/>
          </a:xfrm>
          <a:prstGeom prst="rect">
            <a:avLst/>
          </a:prstGeom>
          <a:solidFill>
            <a:schemeClr val="accent2">
              <a:lumMod val="60000"/>
              <a:lumOff val="40000"/>
            </a:schemeClr>
          </a:solidFill>
          <a:ln w="19050">
            <a:pattFill prst="pct40">
              <a:fgClr>
                <a:schemeClr val="tx1"/>
              </a:fgClr>
              <a:bgClr>
                <a:srgbClr val="FFFFFF"/>
              </a:bgClr>
            </a:patt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3" name="Line 7"/>
          <p:cNvSpPr>
            <a:spLocks noChangeShapeType="1"/>
          </p:cNvSpPr>
          <p:nvPr/>
        </p:nvSpPr>
        <p:spPr bwMode="auto">
          <a:xfrm>
            <a:off x="5840850" y="2707017"/>
            <a:ext cx="0" cy="1028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 name="Text Box 8"/>
          <p:cNvSpPr txBox="1">
            <a:spLocks noChangeArrowheads="1"/>
          </p:cNvSpPr>
          <p:nvPr/>
        </p:nvSpPr>
        <p:spPr bwMode="auto">
          <a:xfrm>
            <a:off x="5157609" y="4220861"/>
            <a:ext cx="136648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600" b="1" dirty="0"/>
              <a:t>Sulama doğrultusu</a:t>
            </a:r>
          </a:p>
        </p:txBody>
      </p:sp>
      <p:sp>
        <p:nvSpPr>
          <p:cNvPr id="6" name="Text Box 5"/>
          <p:cNvSpPr txBox="1">
            <a:spLocks noChangeArrowheads="1"/>
          </p:cNvSpPr>
          <p:nvPr/>
        </p:nvSpPr>
        <p:spPr bwMode="auto">
          <a:xfrm>
            <a:off x="5383650" y="649973"/>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dirty="0"/>
              <a:t>240 m</a:t>
            </a:r>
          </a:p>
        </p:txBody>
      </p:sp>
      <p:sp>
        <p:nvSpPr>
          <p:cNvPr id="7" name="Line 11"/>
          <p:cNvSpPr>
            <a:spLocks noChangeShapeType="1"/>
          </p:cNvSpPr>
          <p:nvPr/>
        </p:nvSpPr>
        <p:spPr bwMode="auto">
          <a:xfrm flipH="1" flipV="1">
            <a:off x="3956762" y="1063679"/>
            <a:ext cx="360362"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 name="AutoShape 9"/>
          <p:cNvSpPr>
            <a:spLocks noChangeArrowheads="1"/>
          </p:cNvSpPr>
          <p:nvPr/>
        </p:nvSpPr>
        <p:spPr bwMode="auto">
          <a:xfrm>
            <a:off x="3728162" y="878573"/>
            <a:ext cx="228600" cy="228600"/>
          </a:xfrm>
          <a:prstGeom prst="sun">
            <a:avLst>
              <a:gd name="adj" fmla="val 25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9" name="Text Box 10"/>
          <p:cNvSpPr txBox="1">
            <a:spLocks noChangeArrowheads="1"/>
          </p:cNvSpPr>
          <p:nvPr/>
        </p:nvSpPr>
        <p:spPr bwMode="auto">
          <a:xfrm>
            <a:off x="2928062" y="1135117"/>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1600" dirty="0"/>
              <a:t>Su kaynağı</a:t>
            </a:r>
          </a:p>
        </p:txBody>
      </p:sp>
      <p:sp>
        <p:nvSpPr>
          <p:cNvPr id="10" name="Text Box 6"/>
          <p:cNvSpPr txBox="1">
            <a:spLocks noChangeArrowheads="1"/>
          </p:cNvSpPr>
          <p:nvPr/>
        </p:nvSpPr>
        <p:spPr bwMode="auto">
          <a:xfrm>
            <a:off x="3221695" y="3092011"/>
            <a:ext cx="857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dirty="0"/>
              <a:t>480 m</a:t>
            </a:r>
          </a:p>
        </p:txBody>
      </p:sp>
    </p:spTree>
    <p:extLst>
      <p:ext uri="{BB962C8B-B14F-4D97-AF65-F5344CB8AC3E}">
        <p14:creationId xmlns:p14="http://schemas.microsoft.com/office/powerpoint/2010/main" val="287583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41282" y="536056"/>
            <a:ext cx="9438289" cy="954107"/>
          </a:xfrm>
          <a:prstGeom prst="rect">
            <a:avLst/>
          </a:prstGeom>
        </p:spPr>
        <p:txBody>
          <a:bodyPr wrap="square">
            <a:spAutoFit/>
          </a:bodyPr>
          <a:lstStyle/>
          <a:p>
            <a:r>
              <a:rPr lang="tr-TR" altLang="tr-TR" sz="2800" b="1" i="1" dirty="0">
                <a:latin typeface="Comic Sans MS" panose="030F0702030302020204" pitchFamily="66" charset="0"/>
              </a:rPr>
              <a:t>İstenen: </a:t>
            </a:r>
            <a:r>
              <a:rPr lang="tr-TR" altLang="tr-TR" sz="2800" dirty="0">
                <a:latin typeface="Comic Sans MS" panose="030F0702030302020204" pitchFamily="66" charset="0"/>
              </a:rPr>
              <a:t/>
            </a:r>
            <a:br>
              <a:rPr lang="tr-TR" altLang="tr-TR" sz="2800" dirty="0">
                <a:latin typeface="Comic Sans MS" panose="030F0702030302020204" pitchFamily="66" charset="0"/>
              </a:rPr>
            </a:br>
            <a:r>
              <a:rPr lang="tr-TR" altLang="tr-TR" sz="2800" dirty="0">
                <a:latin typeface="Comic Sans MS" panose="030F0702030302020204" pitchFamily="66" charset="0"/>
              </a:rPr>
              <a:t>Verilenlere göre, tava sulama sisteminin planlanması:</a:t>
            </a:r>
            <a:endParaRPr lang="tr-TR" sz="2800" dirty="0">
              <a:latin typeface="Comic Sans MS" panose="030F0702030302020204" pitchFamily="66" charset="0"/>
            </a:endParaRPr>
          </a:p>
        </p:txBody>
      </p:sp>
      <p:sp>
        <p:nvSpPr>
          <p:cNvPr id="3" name="Rectangle 3"/>
          <p:cNvSpPr txBox="1">
            <a:spLocks noChangeArrowheads="1"/>
          </p:cNvSpPr>
          <p:nvPr/>
        </p:nvSpPr>
        <p:spPr>
          <a:xfrm>
            <a:off x="609600" y="1600200"/>
            <a:ext cx="10284372" cy="4419600"/>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609600" indent="-609600">
              <a:buFont typeface="Wingdings" panose="05000000000000000000" pitchFamily="2" charset="2"/>
              <a:buAutoNum type="arabicPeriod"/>
            </a:pPr>
            <a:r>
              <a:rPr lang="tr-TR" altLang="tr-TR" sz="2800" b="1" dirty="0" smtClean="0">
                <a:solidFill>
                  <a:schemeClr val="tx1"/>
                </a:solidFill>
                <a:latin typeface="Comic Sans MS" panose="030F0702030302020204" pitchFamily="66" charset="0"/>
              </a:rPr>
              <a:t>Her sulamada uygulanacak net sulama suyu miktarı: </a:t>
            </a:r>
          </a:p>
          <a:p>
            <a:pPr marL="609600" indent="-609600">
              <a:buFont typeface="Wingdings" panose="05000000000000000000" pitchFamily="2" charset="2"/>
              <a:buNone/>
            </a:pPr>
            <a:endParaRPr lang="tr-TR" altLang="tr-TR" sz="2800" dirty="0" smtClean="0">
              <a:solidFill>
                <a:schemeClr val="tx1"/>
              </a:solidFill>
              <a:latin typeface="Comic Sans MS" panose="030F0702030302020204" pitchFamily="66" charset="0"/>
            </a:endParaRPr>
          </a:p>
          <a:p>
            <a:pPr marL="609600" indent="-609600">
              <a:buFont typeface="Wingdings" panose="05000000000000000000" pitchFamily="2" charset="2"/>
              <a:buNone/>
            </a:pPr>
            <a:r>
              <a:rPr lang="tr-TR" altLang="tr-TR" sz="2800" dirty="0" err="1" smtClean="0">
                <a:solidFill>
                  <a:schemeClr val="tx1"/>
                </a:solidFill>
                <a:latin typeface="Comic Sans MS" panose="030F0702030302020204" pitchFamily="66" charset="0"/>
              </a:rPr>
              <a:t>dn</a:t>
            </a:r>
            <a:r>
              <a:rPr lang="tr-TR" altLang="tr-TR" sz="2800" dirty="0" smtClean="0">
                <a:solidFill>
                  <a:schemeClr val="tx1"/>
                </a:solidFill>
                <a:latin typeface="Comic Sans MS" panose="030F0702030302020204" pitchFamily="66" charset="0"/>
              </a:rPr>
              <a:t> = </a:t>
            </a:r>
            <a:r>
              <a:rPr lang="tr-TR" altLang="tr-TR" sz="2800" dirty="0" err="1" smtClean="0">
                <a:solidFill>
                  <a:schemeClr val="tx1"/>
                </a:solidFill>
                <a:latin typeface="Comic Sans MS" panose="030F0702030302020204" pitchFamily="66" charset="0"/>
              </a:rPr>
              <a:t>dk</a:t>
            </a:r>
            <a:r>
              <a:rPr lang="tr-TR" altLang="tr-TR" sz="2800" dirty="0" smtClean="0">
                <a:solidFill>
                  <a:schemeClr val="tx1"/>
                </a:solidFill>
                <a:latin typeface="Comic Sans MS" panose="030F0702030302020204" pitchFamily="66" charset="0"/>
              </a:rPr>
              <a:t> x D x </a:t>
            </a:r>
            <a:r>
              <a:rPr lang="tr-TR" altLang="tr-TR" sz="2800" dirty="0" err="1" smtClean="0">
                <a:solidFill>
                  <a:schemeClr val="tx1"/>
                </a:solidFill>
                <a:latin typeface="Comic Sans MS" panose="030F0702030302020204" pitchFamily="66" charset="0"/>
              </a:rPr>
              <a:t>Ry</a:t>
            </a:r>
            <a:endParaRPr lang="tr-TR" altLang="tr-TR" sz="2800" dirty="0" smtClean="0">
              <a:solidFill>
                <a:schemeClr val="tx1"/>
              </a:solidFill>
              <a:latin typeface="Comic Sans MS" panose="030F0702030302020204" pitchFamily="66" charset="0"/>
            </a:endParaRPr>
          </a:p>
          <a:p>
            <a:pPr marL="609600" indent="-609600">
              <a:buFont typeface="Wingdings" panose="05000000000000000000" pitchFamily="2" charset="2"/>
              <a:buNone/>
            </a:pPr>
            <a:r>
              <a:rPr lang="tr-TR" altLang="tr-TR" sz="2800" dirty="0" smtClean="0">
                <a:solidFill>
                  <a:schemeClr val="tx1"/>
                </a:solidFill>
                <a:latin typeface="Comic Sans MS" panose="030F0702030302020204" pitchFamily="66" charset="0"/>
              </a:rPr>
              <a:t>     = 200 x 0,90 x 0,50</a:t>
            </a:r>
          </a:p>
          <a:p>
            <a:pPr marL="609600" indent="-609600">
              <a:buFont typeface="Wingdings" panose="05000000000000000000" pitchFamily="2" charset="2"/>
              <a:buNone/>
            </a:pPr>
            <a:r>
              <a:rPr lang="tr-TR" altLang="tr-TR" sz="2800" dirty="0" smtClean="0">
                <a:solidFill>
                  <a:schemeClr val="tx1"/>
                </a:solidFill>
                <a:latin typeface="Comic Sans MS" panose="030F0702030302020204" pitchFamily="66" charset="0"/>
              </a:rPr>
              <a:t>     = 90 mm </a:t>
            </a:r>
          </a:p>
        </p:txBody>
      </p:sp>
    </p:spTree>
    <p:extLst>
      <p:ext uri="{BB962C8B-B14F-4D97-AF65-F5344CB8AC3E}">
        <p14:creationId xmlns:p14="http://schemas.microsoft.com/office/powerpoint/2010/main" val="31016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43662" y="737617"/>
            <a:ext cx="5338321" cy="523220"/>
          </a:xfrm>
          <a:prstGeom prst="rect">
            <a:avLst/>
          </a:prstGeom>
        </p:spPr>
        <p:txBody>
          <a:bodyPr wrap="none">
            <a:spAutoFit/>
          </a:bodyPr>
          <a:lstStyle/>
          <a:p>
            <a:r>
              <a:rPr lang="tr-TR" altLang="tr-TR" sz="2800" b="1" dirty="0">
                <a:latin typeface="Comic Sans MS" panose="030F0702030302020204" pitchFamily="66" charset="0"/>
              </a:rPr>
              <a:t>2. Sulama aralığı hesaplanır: </a:t>
            </a:r>
            <a:endParaRPr lang="tr-TR" sz="2800" dirty="0">
              <a:latin typeface="Comic Sans MS" panose="030F0702030302020204" pitchFamily="66" charset="0"/>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3952249894"/>
              </p:ext>
            </p:extLst>
          </p:nvPr>
        </p:nvGraphicFramePr>
        <p:xfrm>
          <a:off x="643662" y="2013278"/>
          <a:ext cx="5456692" cy="1770446"/>
        </p:xfrm>
        <a:graphic>
          <a:graphicData uri="http://schemas.openxmlformats.org/presentationml/2006/ole">
            <mc:AlternateContent xmlns:mc="http://schemas.openxmlformats.org/markup-compatibility/2006">
              <mc:Choice xmlns:v="urn:schemas-microsoft-com:vml" Requires="v">
                <p:oleObj spid="_x0000_s1055" name="Denklem" r:id="rId3" imgW="1600200" imgH="431800" progId="Equation.3">
                  <p:embed/>
                </p:oleObj>
              </mc:Choice>
              <mc:Fallback>
                <p:oleObj name="Denklem" r:id="rId3" imgW="1600200" imgH="43180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62" y="2013278"/>
                        <a:ext cx="5456692" cy="1770446"/>
                      </a:xfrm>
                      <a:prstGeom prst="rect">
                        <a:avLst/>
                      </a:prstGeom>
                      <a:noFill/>
                      <a:extLst/>
                    </p:spPr>
                  </p:pic>
                </p:oleObj>
              </mc:Fallback>
            </mc:AlternateContent>
          </a:graphicData>
        </a:graphic>
      </p:graphicFrame>
    </p:spTree>
    <p:extLst>
      <p:ext uri="{BB962C8B-B14F-4D97-AF65-F5344CB8AC3E}">
        <p14:creationId xmlns:p14="http://schemas.microsoft.com/office/powerpoint/2010/main" val="16704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6690" y="504525"/>
            <a:ext cx="10510344" cy="523220"/>
          </a:xfrm>
          <a:prstGeom prst="rect">
            <a:avLst/>
          </a:prstGeom>
        </p:spPr>
        <p:txBody>
          <a:bodyPr wrap="square">
            <a:spAutoFit/>
          </a:bodyPr>
          <a:lstStyle/>
          <a:p>
            <a:r>
              <a:rPr lang="tr-TR" altLang="tr-TR" sz="2800" b="1" dirty="0" smtClean="0">
                <a:latin typeface="Comic Sans MS" panose="030F0702030302020204" pitchFamily="66" charset="0"/>
              </a:rPr>
              <a:t>3. Her sulamada uygulanacak toplam sulama suyu miktarı</a:t>
            </a:r>
            <a:r>
              <a:rPr lang="tr-TR" altLang="tr-TR" sz="2800" dirty="0" smtClean="0">
                <a:latin typeface="Comic Sans MS" panose="030F0702030302020204" pitchFamily="66" charset="0"/>
              </a:rPr>
              <a:t>: </a:t>
            </a:r>
            <a:endParaRPr lang="tr-TR" sz="2800" dirty="0">
              <a:latin typeface="Comic Sans MS" panose="030F0702030302020204" pitchFamily="66" charset="0"/>
            </a:endParaRPr>
          </a:p>
        </p:txBody>
      </p:sp>
      <p:sp>
        <p:nvSpPr>
          <p:cNvPr id="3" name="Dikdörtgen 2"/>
          <p:cNvSpPr/>
          <p:nvPr/>
        </p:nvSpPr>
        <p:spPr>
          <a:xfrm>
            <a:off x="446689" y="1592346"/>
            <a:ext cx="10116207" cy="954107"/>
          </a:xfrm>
          <a:prstGeom prst="rect">
            <a:avLst/>
          </a:prstGeom>
        </p:spPr>
        <p:txBody>
          <a:bodyPr wrap="square">
            <a:spAutoFit/>
          </a:bodyPr>
          <a:lstStyle/>
          <a:p>
            <a:pPr algn="just"/>
            <a:r>
              <a:rPr lang="tr-TR" altLang="tr-TR" sz="2800" dirty="0">
                <a:latin typeface="Comic Sans MS" panose="030F0702030302020204" pitchFamily="66" charset="0"/>
              </a:rPr>
              <a:t>Tava sulama yönteminde su uygulama randımanının % 80 olması istenir. </a:t>
            </a:r>
          </a:p>
        </p:txBody>
      </p:sp>
      <p:graphicFrame>
        <p:nvGraphicFramePr>
          <p:cNvPr id="4" name="Object 4"/>
          <p:cNvGraphicFramePr>
            <a:graphicFrameLocks noChangeAspect="1"/>
          </p:cNvGraphicFramePr>
          <p:nvPr>
            <p:extLst>
              <p:ext uri="{D42A27DB-BD31-4B8C-83A1-F6EECF244321}">
                <p14:modId xmlns:p14="http://schemas.microsoft.com/office/powerpoint/2010/main" val="2127591718"/>
              </p:ext>
            </p:extLst>
          </p:nvPr>
        </p:nvGraphicFramePr>
        <p:xfrm>
          <a:off x="1331913" y="2924176"/>
          <a:ext cx="6219770" cy="1537466"/>
        </p:xfrm>
        <a:graphic>
          <a:graphicData uri="http://schemas.openxmlformats.org/presentationml/2006/ole">
            <mc:AlternateContent xmlns:mc="http://schemas.openxmlformats.org/markup-compatibility/2006">
              <mc:Choice xmlns:v="urn:schemas-microsoft-com:vml" Requires="v">
                <p:oleObj spid="_x0000_s2079" name="Denklem" r:id="rId3" imgW="1739900" imgH="419100" progId="Equation.3">
                  <p:embed/>
                </p:oleObj>
              </mc:Choice>
              <mc:Fallback>
                <p:oleObj name="Denklem" r:id="rId3" imgW="1739900" imgH="41910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924176"/>
                        <a:ext cx="6219770" cy="1537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55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6557" y="482890"/>
            <a:ext cx="8534400" cy="1507067"/>
          </a:xfrm>
        </p:spPr>
        <p:txBody>
          <a:bodyPr/>
          <a:lstStyle/>
          <a:p>
            <a:r>
              <a:rPr lang="tr-TR" dirty="0">
                <a:solidFill>
                  <a:srgbClr val="FF0000"/>
                </a:solidFill>
                <a:latin typeface="Times New Roman" pitchFamily="18" charset="0"/>
                <a:cs typeface="Times New Roman" pitchFamily="18" charset="0"/>
              </a:rPr>
              <a:t>2.Tava sulama </a:t>
            </a:r>
            <a:r>
              <a:rPr lang="tr-TR" dirty="0" smtClean="0">
                <a:solidFill>
                  <a:srgbClr val="FF0000"/>
                </a:solidFill>
                <a:latin typeface="Times New Roman" pitchFamily="18" charset="0"/>
                <a:cs typeface="Times New Roman" pitchFamily="18" charset="0"/>
              </a:rPr>
              <a:t>yöntemi </a:t>
            </a:r>
            <a:endParaRPr lang="tr-TR" dirty="0"/>
          </a:p>
        </p:txBody>
      </p:sp>
      <p:sp>
        <p:nvSpPr>
          <p:cNvPr id="3" name="İçerik Yer Tutucusu 2"/>
          <p:cNvSpPr>
            <a:spLocks noGrp="1"/>
          </p:cNvSpPr>
          <p:nvPr>
            <p:ph idx="1"/>
          </p:nvPr>
        </p:nvSpPr>
        <p:spPr>
          <a:xfrm>
            <a:off x="526556" y="1989957"/>
            <a:ext cx="9279595" cy="4313331"/>
          </a:xfrm>
        </p:spPr>
        <p:txBody>
          <a:bodyPr/>
          <a:lstStyle/>
          <a:p>
            <a:pPr algn="just">
              <a:lnSpc>
                <a:spcPct val="150000"/>
              </a:lnSpc>
            </a:pPr>
            <a:r>
              <a:rPr lang="tr-TR" altLang="en-US" sz="2800" dirty="0">
                <a:latin typeface="Times New Roman" panose="02020603050405020304" pitchFamily="18" charset="0"/>
                <a:cs typeface="Times New Roman" panose="02020603050405020304" pitchFamily="18" charset="0"/>
              </a:rPr>
              <a:t>Yöntemde arazi yüzeyi </a:t>
            </a:r>
            <a:r>
              <a:rPr lang="tr-TR" altLang="en-US" sz="2800" dirty="0" err="1">
                <a:latin typeface="Times New Roman" panose="02020603050405020304" pitchFamily="18" charset="0"/>
                <a:cs typeface="Times New Roman" panose="02020603050405020304" pitchFamily="18" charset="0"/>
              </a:rPr>
              <a:t>seddelerle</a:t>
            </a:r>
            <a:r>
              <a:rPr lang="tr-TR" altLang="en-US" sz="2800" dirty="0">
                <a:latin typeface="Times New Roman" panose="02020603050405020304" pitchFamily="18" charset="0"/>
                <a:cs typeface="Times New Roman" panose="02020603050405020304" pitchFamily="18" charset="0"/>
              </a:rPr>
              <a:t> çevrilerek eğimsiz alt parsellere ayrılır. Bu alt parsellere tava adı verilir. Tarla başı kanalı veya </a:t>
            </a:r>
            <a:r>
              <a:rPr lang="tr-TR" altLang="en-US" sz="2800" dirty="0" err="1">
                <a:latin typeface="Times New Roman" panose="02020603050405020304" pitchFamily="18" charset="0"/>
                <a:cs typeface="Times New Roman" panose="02020603050405020304" pitchFamily="18" charset="0"/>
              </a:rPr>
              <a:t>lateral</a:t>
            </a:r>
            <a:r>
              <a:rPr lang="tr-TR" altLang="en-US" sz="2800" dirty="0">
                <a:latin typeface="Times New Roman" panose="02020603050405020304" pitchFamily="18" charset="0"/>
                <a:cs typeface="Times New Roman" panose="02020603050405020304" pitchFamily="18" charset="0"/>
              </a:rPr>
              <a:t> boru hattından tavalara alınan suyun olanaklar ölçüsünde  kısa sürede tava sonuna ulaşarak göllenmesi istenir. Tavada göllenen su infiltrasyonla toprağa girer ve kök bölgesinde depolanır.</a:t>
            </a:r>
          </a:p>
          <a:p>
            <a:endParaRPr lang="tr-TR" dirty="0"/>
          </a:p>
        </p:txBody>
      </p:sp>
    </p:spTree>
    <p:extLst>
      <p:ext uri="{BB962C8B-B14F-4D97-AF65-F5344CB8AC3E}">
        <p14:creationId xmlns:p14="http://schemas.microsoft.com/office/powerpoint/2010/main" val="297911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71978" y="685799"/>
            <a:ext cx="5943601" cy="5308600"/>
          </a:xfrm>
        </p:spPr>
        <p:txBody>
          <a:bodyPr/>
          <a:lstStyle/>
          <a:p>
            <a:endParaRPr lang="tr-TR"/>
          </a:p>
        </p:txBody>
      </p:sp>
      <p:sp>
        <p:nvSpPr>
          <p:cNvPr id="5" name="Unvan 1"/>
          <p:cNvSpPr>
            <a:spLocks noGrp="1"/>
          </p:cNvSpPr>
          <p:nvPr>
            <p:ph type="body" sz="half" idx="2"/>
          </p:nvPr>
        </p:nvSpPr>
        <p:spPr>
          <a:xfrm>
            <a:off x="684212" y="685800"/>
            <a:ext cx="4218863" cy="5308600"/>
          </a:xfrm>
        </p:spPr>
        <p:txBody>
          <a:bodyPr>
            <a:normAutofit/>
          </a:bodyPr>
          <a:lstStyle/>
          <a:p>
            <a:r>
              <a:rPr lang="tr-TR" altLang="tr-TR" sz="2800" dirty="0">
                <a:latin typeface="Comic Sans MS" panose="030F0702030302020204" pitchFamily="66" charset="0"/>
              </a:rPr>
              <a:t>4. </a:t>
            </a:r>
            <a:r>
              <a:rPr lang="tr-TR" altLang="tr-TR" sz="2800" dirty="0" err="1">
                <a:latin typeface="Comic Sans MS" panose="030F0702030302020204" pitchFamily="66" charset="0"/>
              </a:rPr>
              <a:t>If</a:t>
            </a:r>
            <a:r>
              <a:rPr lang="tr-TR" altLang="tr-TR" sz="2800" dirty="0">
                <a:latin typeface="Comic Sans MS" panose="030F0702030302020204" pitchFamily="66" charset="0"/>
              </a:rPr>
              <a:t> ve D </a:t>
            </a:r>
            <a:r>
              <a:rPr lang="tr-TR" altLang="tr-TR" sz="2800" dirty="0" smtClean="0">
                <a:latin typeface="Comic Sans MS" panose="030F0702030302020204" pitchFamily="66" charset="0"/>
              </a:rPr>
              <a:t>bulunur</a:t>
            </a:r>
          </a:p>
          <a:p>
            <a:pPr marL="609600" indent="-609600"/>
            <a:r>
              <a:rPr lang="tr-TR" altLang="tr-TR" sz="2800" dirty="0" err="1">
                <a:latin typeface="Comic Sans MS" panose="030F0702030302020204" pitchFamily="66" charset="0"/>
              </a:rPr>
              <a:t>If</a:t>
            </a:r>
            <a:r>
              <a:rPr lang="tr-TR" altLang="tr-TR" sz="2800" dirty="0">
                <a:latin typeface="Comic Sans MS" panose="030F0702030302020204" pitchFamily="66" charset="0"/>
              </a:rPr>
              <a:t> = 0,35   Çizelge 4   	a = 0,9957		</a:t>
            </a:r>
            <a:endParaRPr lang="tr-TR" altLang="tr-TR" sz="2800" dirty="0" smtClean="0">
              <a:latin typeface="Comic Sans MS" panose="030F0702030302020204" pitchFamily="66" charset="0"/>
            </a:endParaRPr>
          </a:p>
          <a:p>
            <a:pPr marL="609600" indent="-609600"/>
            <a:r>
              <a:rPr lang="tr-TR" altLang="tr-TR" sz="2800" dirty="0">
                <a:latin typeface="Comic Sans MS" panose="030F0702030302020204" pitchFamily="66" charset="0"/>
              </a:rPr>
              <a:t> </a:t>
            </a:r>
            <a:r>
              <a:rPr lang="tr-TR" altLang="tr-TR" sz="2800" dirty="0" smtClean="0">
                <a:latin typeface="Comic Sans MS" panose="030F0702030302020204" pitchFamily="66" charset="0"/>
              </a:rPr>
              <a:t>     </a:t>
            </a:r>
            <a:r>
              <a:rPr lang="tr-TR" altLang="tr-TR" sz="2800" dirty="0">
                <a:latin typeface="Comic Sans MS" panose="030F0702030302020204" pitchFamily="66" charset="0"/>
              </a:rPr>
              <a:t>	b = 0,729</a:t>
            </a:r>
          </a:p>
          <a:p>
            <a:pPr marL="609600" indent="-609600"/>
            <a:r>
              <a:rPr lang="tr-TR" altLang="tr-TR" sz="2800" dirty="0">
                <a:latin typeface="Comic Sans MS" panose="030F0702030302020204" pitchFamily="66" charset="0"/>
              </a:rPr>
              <a:t>		c = 7,0 </a:t>
            </a:r>
          </a:p>
          <a:p>
            <a:pPr marL="609600" indent="-609600"/>
            <a:endParaRPr lang="tr-TR" altLang="tr-TR" sz="2800" dirty="0">
              <a:latin typeface="Comic Sans MS" panose="030F0702030302020204" pitchFamily="66" charset="0"/>
            </a:endParaRPr>
          </a:p>
          <a:p>
            <a:pPr marL="609600" indent="-609600"/>
            <a:r>
              <a:rPr lang="tr-TR" altLang="tr-TR" sz="2800" dirty="0">
                <a:latin typeface="Comic Sans MS" panose="030F0702030302020204" pitchFamily="66" charset="0"/>
              </a:rPr>
              <a:t>D = </a:t>
            </a:r>
            <a:r>
              <a:rPr lang="tr-TR" altLang="tr-TR" sz="2800" dirty="0" err="1">
                <a:latin typeface="Comic Sans MS" panose="030F0702030302020204" pitchFamily="66" charset="0"/>
              </a:rPr>
              <a:t>aT</a:t>
            </a:r>
            <a:r>
              <a:rPr lang="tr-TR" altLang="tr-TR" sz="2800" baseline="30000" dirty="0" err="1">
                <a:latin typeface="Comic Sans MS" panose="030F0702030302020204" pitchFamily="66" charset="0"/>
              </a:rPr>
              <a:t>b</a:t>
            </a:r>
            <a:r>
              <a:rPr lang="tr-TR" altLang="tr-TR" sz="2800" dirty="0" err="1">
                <a:latin typeface="Comic Sans MS" panose="030F0702030302020204" pitchFamily="66" charset="0"/>
              </a:rPr>
              <a:t>+c</a:t>
            </a:r>
            <a:r>
              <a:rPr lang="tr-TR" altLang="tr-TR" sz="2800" dirty="0">
                <a:latin typeface="Comic Sans MS" panose="030F0702030302020204" pitchFamily="66" charset="0"/>
              </a:rPr>
              <a:t>    </a:t>
            </a:r>
          </a:p>
          <a:p>
            <a:pPr marL="609600" indent="-609600"/>
            <a:r>
              <a:rPr lang="tr-TR" altLang="tr-TR" sz="2800" dirty="0">
                <a:latin typeface="Comic Sans MS" panose="030F0702030302020204" pitchFamily="66" charset="0"/>
              </a:rPr>
              <a:t>D = 0,9957 T</a:t>
            </a:r>
            <a:r>
              <a:rPr lang="tr-TR" altLang="tr-TR" sz="2800" baseline="30000" dirty="0">
                <a:latin typeface="Comic Sans MS" panose="030F0702030302020204" pitchFamily="66" charset="0"/>
              </a:rPr>
              <a:t>0,729</a:t>
            </a:r>
            <a:r>
              <a:rPr lang="tr-TR" altLang="tr-TR" sz="2800" dirty="0">
                <a:latin typeface="Comic Sans MS" panose="030F0702030302020204" pitchFamily="66" charset="0"/>
              </a:rPr>
              <a:t> + 7,0 </a:t>
            </a:r>
          </a:p>
          <a:p>
            <a:endParaRPr lang="tr-TR" sz="2800" dirty="0">
              <a:latin typeface="Comic Sans MS" panose="030F0702030302020204" pitchFamily="66" charset="0"/>
            </a:endParaRPr>
          </a:p>
        </p:txBody>
      </p:sp>
      <p:pic>
        <p:nvPicPr>
          <p:cNvPr id="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a:xfrm>
            <a:off x="4903076" y="536029"/>
            <a:ext cx="6873766" cy="5943600"/>
          </a:xfrm>
          <a:prstGeom prst="rect">
            <a:avLst/>
          </a:prstGeom>
          <a:noFill/>
          <a:ln>
            <a:solidFill>
              <a:srgbClr val="F3F3F3"/>
            </a:solidFill>
          </a:ln>
        </p:spPr>
      </p:pic>
      <p:sp>
        <p:nvSpPr>
          <p:cNvPr id="9" name="Dikdörtgen 8"/>
          <p:cNvSpPr/>
          <p:nvPr/>
        </p:nvSpPr>
        <p:spPr>
          <a:xfrm>
            <a:off x="5710687" y="2794958"/>
            <a:ext cx="3657600" cy="2674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14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7124" y="816444"/>
            <a:ext cx="6857968" cy="523220"/>
          </a:xfrm>
          <a:prstGeom prst="rect">
            <a:avLst/>
          </a:prstGeom>
        </p:spPr>
        <p:txBody>
          <a:bodyPr wrap="none">
            <a:spAutoFit/>
          </a:bodyPr>
          <a:lstStyle/>
          <a:p>
            <a:r>
              <a:rPr lang="tr-TR" altLang="tr-TR" sz="2800" b="1" dirty="0">
                <a:latin typeface="Comic Sans MS" panose="030F0702030302020204" pitchFamily="66" charset="0"/>
              </a:rPr>
              <a:t>5. Net infiltrasyon süresi hesaplanır: </a:t>
            </a:r>
            <a:endParaRPr lang="tr-TR" sz="2800" dirty="0">
              <a:latin typeface="Comic Sans MS" panose="030F0702030302020204" pitchFamily="66" charset="0"/>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2787690572"/>
              </p:ext>
            </p:extLst>
          </p:nvPr>
        </p:nvGraphicFramePr>
        <p:xfrm>
          <a:off x="819807" y="2301875"/>
          <a:ext cx="8056179" cy="1474788"/>
        </p:xfrm>
        <a:graphic>
          <a:graphicData uri="http://schemas.openxmlformats.org/presentationml/2006/ole">
            <mc:AlternateContent xmlns:mc="http://schemas.openxmlformats.org/markup-compatibility/2006">
              <mc:Choice xmlns:v="urn:schemas-microsoft-com:vml" Requires="v">
                <p:oleObj spid="_x0000_s3103" name="Denklem" r:id="rId3" imgW="2920680" imgH="507960" progId="Equation.3">
                  <p:embed/>
                </p:oleObj>
              </mc:Choice>
              <mc:Fallback>
                <p:oleObj name="Denklem" r:id="rId3" imgW="2920680" imgH="50796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807" y="2301875"/>
                        <a:ext cx="8056179" cy="1474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65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6690" y="693711"/>
            <a:ext cx="6096000" cy="800219"/>
          </a:xfrm>
          <a:prstGeom prst="rect">
            <a:avLst/>
          </a:prstGeom>
        </p:spPr>
        <p:txBody>
          <a:bodyPr>
            <a:spAutoFit/>
          </a:bodyPr>
          <a:lstStyle/>
          <a:p>
            <a:r>
              <a:rPr lang="tr-TR" altLang="tr-TR" sz="2800" b="1" dirty="0" smtClean="0">
                <a:latin typeface="Comic Sans MS" panose="030F0702030302020204" pitchFamily="66" charset="0"/>
              </a:rPr>
              <a:t>6. Su ilerleme süresi hesaplanır:</a:t>
            </a:r>
            <a:r>
              <a:rPr lang="tr-TR" altLang="tr-TR" sz="2800" b="1" dirty="0" smtClean="0">
                <a:solidFill>
                  <a:schemeClr val="bg2">
                    <a:lumMod val="75000"/>
                  </a:schemeClr>
                </a:solidFill>
                <a:latin typeface="Comic Sans MS" panose="030F0702030302020204" pitchFamily="66" charset="0"/>
              </a:rPr>
              <a:t> </a:t>
            </a:r>
            <a:r>
              <a:rPr lang="tr-TR" altLang="tr-TR" dirty="0" smtClean="0"/>
              <a:t/>
            </a:r>
            <a:br>
              <a:rPr lang="tr-TR" altLang="tr-TR" dirty="0" smtClean="0"/>
            </a:br>
            <a:endParaRPr lang="tr-TR" dirty="0"/>
          </a:p>
        </p:txBody>
      </p:sp>
      <p:sp>
        <p:nvSpPr>
          <p:cNvPr id="3" name="Dikdörtgen 2"/>
          <p:cNvSpPr/>
          <p:nvPr/>
        </p:nvSpPr>
        <p:spPr>
          <a:xfrm>
            <a:off x="446690" y="2028184"/>
            <a:ext cx="6096000" cy="2246769"/>
          </a:xfrm>
          <a:prstGeom prst="rect">
            <a:avLst/>
          </a:prstGeom>
        </p:spPr>
        <p:txBody>
          <a:bodyPr>
            <a:spAutoFit/>
          </a:bodyPr>
          <a:lstStyle/>
          <a:p>
            <a:r>
              <a:rPr lang="tr-TR" altLang="tr-TR" sz="2800" dirty="0">
                <a:latin typeface="Comic Sans MS" panose="030F0702030302020204" pitchFamily="66" charset="0"/>
              </a:rPr>
              <a:t>Çizelge 5 		</a:t>
            </a:r>
          </a:p>
          <a:p>
            <a:r>
              <a:rPr lang="tr-TR" altLang="tr-TR" sz="2800" dirty="0" err="1">
                <a:latin typeface="Comic Sans MS" panose="030F0702030302020204" pitchFamily="66" charset="0"/>
              </a:rPr>
              <a:t>E</a:t>
            </a:r>
            <a:r>
              <a:rPr lang="tr-TR" altLang="tr-TR" sz="2800" baseline="-25000" dirty="0" err="1">
                <a:latin typeface="Comic Sans MS" panose="030F0702030302020204" pitchFamily="66" charset="0"/>
              </a:rPr>
              <a:t>a</a:t>
            </a:r>
            <a:r>
              <a:rPr lang="tr-TR" altLang="tr-TR" sz="2800" dirty="0">
                <a:latin typeface="Comic Sans MS" panose="030F0702030302020204" pitchFamily="66" charset="0"/>
              </a:rPr>
              <a:t>= 0,80 ise </a:t>
            </a:r>
          </a:p>
          <a:p>
            <a:r>
              <a:rPr lang="tr-TR" altLang="tr-TR" sz="2800" dirty="0">
                <a:latin typeface="Comic Sans MS" panose="030F0702030302020204" pitchFamily="66" charset="0"/>
              </a:rPr>
              <a:t>R= Ti/</a:t>
            </a:r>
            <a:r>
              <a:rPr lang="tr-TR" altLang="tr-TR" sz="2800" dirty="0" err="1">
                <a:latin typeface="Comic Sans MS" panose="030F0702030302020204" pitchFamily="66" charset="0"/>
              </a:rPr>
              <a:t>Tn</a:t>
            </a:r>
            <a:r>
              <a:rPr lang="tr-TR" altLang="tr-TR" sz="2800" dirty="0">
                <a:latin typeface="Comic Sans MS" panose="030F0702030302020204" pitchFamily="66" charset="0"/>
              </a:rPr>
              <a:t>=0,58	   </a:t>
            </a:r>
          </a:p>
          <a:p>
            <a:r>
              <a:rPr lang="tr-TR" altLang="tr-TR" sz="2800" dirty="0">
                <a:latin typeface="Comic Sans MS" panose="030F0702030302020204" pitchFamily="66" charset="0"/>
              </a:rPr>
              <a:t>Ti = 0,58 x </a:t>
            </a:r>
            <a:r>
              <a:rPr lang="tr-TR" altLang="tr-TR" sz="2800" dirty="0" err="1">
                <a:latin typeface="Comic Sans MS" panose="030F0702030302020204" pitchFamily="66" charset="0"/>
              </a:rPr>
              <a:t>Tn</a:t>
            </a:r>
            <a:r>
              <a:rPr lang="tr-TR" altLang="tr-TR" sz="2800" dirty="0">
                <a:latin typeface="Comic Sans MS" panose="030F0702030302020204" pitchFamily="66" charset="0"/>
              </a:rPr>
              <a:t> </a:t>
            </a:r>
          </a:p>
          <a:p>
            <a:r>
              <a:rPr lang="tr-TR" altLang="tr-TR" sz="2800" dirty="0">
                <a:latin typeface="Comic Sans MS" panose="030F0702030302020204" pitchFamily="66" charset="0"/>
              </a:rPr>
              <a:t>    = 0,58 x 432 = 250 dakika </a:t>
            </a:r>
          </a:p>
        </p:txBody>
      </p:sp>
      <p:sp>
        <p:nvSpPr>
          <p:cNvPr id="4" name="Line 4"/>
          <p:cNvSpPr>
            <a:spLocks noChangeShapeType="1"/>
          </p:cNvSpPr>
          <p:nvPr/>
        </p:nvSpPr>
        <p:spPr bwMode="auto">
          <a:xfrm>
            <a:off x="2468673" y="2270344"/>
            <a:ext cx="792162" cy="0"/>
          </a:xfrm>
          <a:prstGeom prst="line">
            <a:avLst/>
          </a:prstGeom>
          <a:noFill/>
          <a:ln w="9525">
            <a:solidFill>
              <a:schemeClr val="bg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5"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7143" t="57347" b="1093"/>
          <a:stretch>
            <a:fillRect/>
          </a:stretch>
        </p:blipFill>
        <p:spPr>
          <a:xfrm>
            <a:off x="6069724" y="1493930"/>
            <a:ext cx="5297214" cy="4922636"/>
          </a:xfrm>
          <a:prstGeom prst="rect">
            <a:avLst/>
          </a:prstGeom>
          <a:noFill/>
        </p:spPr>
      </p:pic>
    </p:spTree>
    <p:extLst>
      <p:ext uri="{BB962C8B-B14F-4D97-AF65-F5344CB8AC3E}">
        <p14:creationId xmlns:p14="http://schemas.microsoft.com/office/powerpoint/2010/main" val="5698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56593" y="567587"/>
            <a:ext cx="10541876" cy="954107"/>
          </a:xfrm>
          <a:prstGeom prst="rect">
            <a:avLst/>
          </a:prstGeom>
        </p:spPr>
        <p:txBody>
          <a:bodyPr wrap="square">
            <a:spAutoFit/>
          </a:bodyPr>
          <a:lstStyle/>
          <a:p>
            <a:r>
              <a:rPr lang="tr-TR" altLang="tr-TR" sz="2800" b="1" dirty="0">
                <a:latin typeface="Comic Sans MS" panose="030F0702030302020204" pitchFamily="66" charset="0"/>
              </a:rPr>
              <a:t>7. Tava boyutları bulunur, tava uzunluğu ve birim tava debisi saptanır: </a:t>
            </a:r>
            <a:endParaRPr lang="tr-TR" sz="2800" dirty="0">
              <a:latin typeface="Comic Sans MS" panose="030F0702030302020204" pitchFamily="66" charset="0"/>
            </a:endParaRPr>
          </a:p>
        </p:txBody>
      </p:sp>
      <p:sp>
        <p:nvSpPr>
          <p:cNvPr id="3" name="Dikdörtgen 2"/>
          <p:cNvSpPr/>
          <p:nvPr/>
        </p:nvSpPr>
        <p:spPr>
          <a:xfrm>
            <a:off x="856592" y="1867139"/>
            <a:ext cx="9800897" cy="1200329"/>
          </a:xfrm>
          <a:prstGeom prst="rect">
            <a:avLst/>
          </a:prstGeom>
        </p:spPr>
        <p:txBody>
          <a:bodyPr wrap="square">
            <a:spAutoFit/>
          </a:bodyPr>
          <a:lstStyle/>
          <a:p>
            <a:pPr algn="just"/>
            <a:r>
              <a:rPr lang="tr-TR" altLang="tr-TR" sz="2400" dirty="0">
                <a:latin typeface="Comic Sans MS" panose="030F0702030302020204" pitchFamily="66" charset="0"/>
              </a:rPr>
              <a:t>Tava sulama yönteminde birim tava debisinin en az 1 L/s/m olması istendiğinden ve </a:t>
            </a:r>
            <a:r>
              <a:rPr lang="tr-TR" altLang="tr-TR" sz="2400" dirty="0" err="1">
                <a:latin typeface="Comic Sans MS" panose="030F0702030302020204" pitchFamily="66" charset="0"/>
              </a:rPr>
              <a:t>tarlabaşı</a:t>
            </a:r>
            <a:r>
              <a:rPr lang="tr-TR" altLang="tr-TR" sz="2400" dirty="0">
                <a:latin typeface="Comic Sans MS" panose="030F0702030302020204" pitchFamily="66" charset="0"/>
              </a:rPr>
              <a:t> kanalındaki suyun tamamı bir tavaya verileceğinden (aynı anda 1 tava sulanacaktır) maksimum tava eni;</a:t>
            </a:r>
          </a:p>
        </p:txBody>
      </p:sp>
      <p:graphicFrame>
        <p:nvGraphicFramePr>
          <p:cNvPr id="4" name="Object 5"/>
          <p:cNvGraphicFramePr>
            <a:graphicFrameLocks noChangeAspect="1"/>
          </p:cNvGraphicFramePr>
          <p:nvPr>
            <p:extLst>
              <p:ext uri="{D42A27DB-BD31-4B8C-83A1-F6EECF244321}">
                <p14:modId xmlns:p14="http://schemas.microsoft.com/office/powerpoint/2010/main" val="2137946495"/>
              </p:ext>
            </p:extLst>
          </p:nvPr>
        </p:nvGraphicFramePr>
        <p:xfrm>
          <a:off x="1899142" y="3483426"/>
          <a:ext cx="4659313" cy="1142624"/>
        </p:xfrm>
        <a:graphic>
          <a:graphicData uri="http://schemas.openxmlformats.org/presentationml/2006/ole">
            <mc:AlternateContent xmlns:mc="http://schemas.openxmlformats.org/markup-compatibility/2006">
              <mc:Choice xmlns:v="urn:schemas-microsoft-com:vml" Requires="v">
                <p:oleObj spid="_x0000_s4126" name="Denklem" r:id="rId3" imgW="1524000" imgH="431800" progId="Equation.3">
                  <p:embed/>
                </p:oleObj>
              </mc:Choice>
              <mc:Fallback>
                <p:oleObj name="Denklem" r:id="rId3" imgW="1524000" imgH="431800" progId="Equation.3">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9142" y="3483426"/>
                        <a:ext cx="4659313" cy="1142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4"/>
          <p:cNvSpPr/>
          <p:nvPr/>
        </p:nvSpPr>
        <p:spPr>
          <a:xfrm>
            <a:off x="856591" y="4855780"/>
            <a:ext cx="9800897" cy="830997"/>
          </a:xfrm>
          <a:prstGeom prst="rect">
            <a:avLst/>
          </a:prstGeom>
        </p:spPr>
        <p:txBody>
          <a:bodyPr wrap="square">
            <a:spAutoFit/>
          </a:bodyPr>
          <a:lstStyle/>
          <a:p>
            <a:pPr algn="just"/>
            <a:r>
              <a:rPr lang="tr-TR" altLang="tr-TR" sz="2400" dirty="0">
                <a:latin typeface="Comic Sans MS" panose="030F0702030302020204" pitchFamily="66" charset="0"/>
              </a:rPr>
              <a:t>Arazinin </a:t>
            </a:r>
            <a:r>
              <a:rPr lang="tr-TR" altLang="tr-TR" sz="2400" dirty="0" smtClean="0">
                <a:latin typeface="Comic Sans MS" panose="030F0702030302020204" pitchFamily="66" charset="0"/>
              </a:rPr>
              <a:t>sulamaya dik </a:t>
            </a:r>
            <a:r>
              <a:rPr lang="tr-TR" altLang="tr-TR" sz="2400" dirty="0">
                <a:latin typeface="Comic Sans MS" panose="030F0702030302020204" pitchFamily="66" charset="0"/>
              </a:rPr>
              <a:t>doğrultusundaki uzunluğu 240 m olduğundan arazi eni boyunca 3 tava yerleştirilecek ve tava eni 80 m olacaktır. </a:t>
            </a:r>
          </a:p>
        </p:txBody>
      </p:sp>
    </p:spTree>
    <p:extLst>
      <p:ext uri="{BB962C8B-B14F-4D97-AF65-F5344CB8AC3E}">
        <p14:creationId xmlns:p14="http://schemas.microsoft.com/office/powerpoint/2010/main" val="139257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1642" y="567587"/>
            <a:ext cx="10336924" cy="954107"/>
          </a:xfrm>
          <a:prstGeom prst="rect">
            <a:avLst/>
          </a:prstGeom>
        </p:spPr>
        <p:txBody>
          <a:bodyPr wrap="square">
            <a:spAutoFit/>
          </a:bodyPr>
          <a:lstStyle/>
          <a:p>
            <a:r>
              <a:rPr lang="tr-TR" altLang="tr-TR" sz="2800" b="1" i="1" dirty="0">
                <a:latin typeface="Comic Sans MS" panose="030F0702030302020204" pitchFamily="66" charset="0"/>
              </a:rPr>
              <a:t>1. ALTERNATİF:</a:t>
            </a:r>
            <a:r>
              <a:rPr lang="tr-TR" altLang="tr-TR" sz="2800" dirty="0">
                <a:latin typeface="Comic Sans MS" panose="030F0702030302020204" pitchFamily="66" charset="0"/>
              </a:rPr>
              <a:t> Tava eni 80 m olsun </a:t>
            </a:r>
            <a:br>
              <a:rPr lang="tr-TR" altLang="tr-TR" sz="2800" dirty="0">
                <a:latin typeface="Comic Sans MS" panose="030F0702030302020204" pitchFamily="66" charset="0"/>
              </a:rPr>
            </a:br>
            <a:r>
              <a:rPr lang="tr-TR" altLang="tr-TR" sz="2800" dirty="0">
                <a:latin typeface="Comic Sans MS" panose="030F0702030302020204" pitchFamily="66" charset="0"/>
              </a:rPr>
              <a:t>( b=80 m), arazi enine 3 tava yerleştirilsin. </a:t>
            </a:r>
            <a:endParaRPr lang="tr-TR" sz="2800" dirty="0">
              <a:latin typeface="Comic Sans MS" panose="030F0702030302020204" pitchFamily="66" charset="0"/>
            </a:endParaRPr>
          </a:p>
        </p:txBody>
      </p:sp>
      <p:sp>
        <p:nvSpPr>
          <p:cNvPr id="3" name="Dikdörtgen 2"/>
          <p:cNvSpPr/>
          <p:nvPr/>
        </p:nvSpPr>
        <p:spPr>
          <a:xfrm>
            <a:off x="651642" y="2030389"/>
            <a:ext cx="4302781" cy="584775"/>
          </a:xfrm>
          <a:prstGeom prst="rect">
            <a:avLst/>
          </a:prstGeom>
        </p:spPr>
        <p:txBody>
          <a:bodyPr wrap="none">
            <a:spAutoFit/>
          </a:bodyPr>
          <a:lstStyle/>
          <a:p>
            <a:pPr marL="457200" indent="-457200">
              <a:buFont typeface="Arial" panose="020B0604020202020204" pitchFamily="34" charset="0"/>
              <a:buChar char="•"/>
            </a:pPr>
            <a:r>
              <a:rPr lang="tr-TR" altLang="tr-TR" sz="3200" b="1" dirty="0">
                <a:latin typeface="Comic Sans MS" panose="030F0702030302020204" pitchFamily="66" charset="0"/>
              </a:rPr>
              <a:t>Birim tava debisi;</a:t>
            </a:r>
            <a:r>
              <a:rPr lang="tr-TR" altLang="tr-TR" sz="3200" dirty="0">
                <a:latin typeface="Comic Sans MS" panose="030F0702030302020204" pitchFamily="66" charset="0"/>
              </a:rPr>
              <a:t> </a:t>
            </a:r>
          </a:p>
        </p:txBody>
      </p:sp>
      <p:graphicFrame>
        <p:nvGraphicFramePr>
          <p:cNvPr id="4" name="Object 4"/>
          <p:cNvGraphicFramePr>
            <a:graphicFrameLocks noChangeAspect="1"/>
          </p:cNvGraphicFramePr>
          <p:nvPr>
            <p:extLst>
              <p:ext uri="{D42A27DB-BD31-4B8C-83A1-F6EECF244321}">
                <p14:modId xmlns:p14="http://schemas.microsoft.com/office/powerpoint/2010/main" val="1508869156"/>
              </p:ext>
            </p:extLst>
          </p:nvPr>
        </p:nvGraphicFramePr>
        <p:xfrm>
          <a:off x="651641" y="3123859"/>
          <a:ext cx="8965325" cy="990941"/>
        </p:xfrm>
        <a:graphic>
          <a:graphicData uri="http://schemas.openxmlformats.org/presentationml/2006/ole">
            <mc:AlternateContent xmlns:mc="http://schemas.openxmlformats.org/markup-compatibility/2006">
              <mc:Choice xmlns:v="urn:schemas-microsoft-com:vml" Requires="v">
                <p:oleObj spid="_x0000_s5150" name="Denklem" r:id="rId3" imgW="3619500" imgH="393700" progId="Equation.3">
                  <p:embed/>
                </p:oleObj>
              </mc:Choice>
              <mc:Fallback>
                <p:oleObj name="Denklem" r:id="rId3" imgW="3619500" imgH="393700" progId="Equation.3">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41" y="3123859"/>
                        <a:ext cx="8965325" cy="990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7066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0351" y="1021396"/>
            <a:ext cx="4924746"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Maksimum akış uzunluğu;</a:t>
            </a:r>
          </a:p>
        </p:txBody>
      </p:sp>
      <p:sp>
        <p:nvSpPr>
          <p:cNvPr id="3" name="Dikdörtgen 2"/>
          <p:cNvSpPr/>
          <p:nvPr/>
        </p:nvSpPr>
        <p:spPr>
          <a:xfrm>
            <a:off x="930351" y="1718846"/>
            <a:ext cx="9175346" cy="892552"/>
          </a:xfrm>
          <a:prstGeom prst="rect">
            <a:avLst/>
          </a:prstGeom>
        </p:spPr>
        <p:txBody>
          <a:bodyPr wrap="square">
            <a:spAutoFit/>
          </a:bodyPr>
          <a:lstStyle/>
          <a:p>
            <a:pPr>
              <a:defRPr/>
            </a:pPr>
            <a:r>
              <a:rPr lang="tr-TR" sz="2400" dirty="0">
                <a:solidFill>
                  <a:srgbClr val="FF0000"/>
                </a:solidFill>
                <a:latin typeface="Comic Sans MS" panose="030F0702030302020204" pitchFamily="66" charset="0"/>
              </a:rPr>
              <a:t>Yonca vb. yem bitkileri, elle serpilerek ekilmiş hububat ve benzer bitkiler için </a:t>
            </a:r>
            <a:r>
              <a:rPr lang="tr-TR" sz="2800" b="1" dirty="0">
                <a:solidFill>
                  <a:srgbClr val="FF0000"/>
                </a:solidFill>
                <a:effectLst>
                  <a:outerShdw blurRad="38100" dist="38100" dir="2700000" algn="tl">
                    <a:srgbClr val="000000">
                      <a:alpha val="43137"/>
                    </a:srgbClr>
                  </a:outerShdw>
                </a:effectLst>
                <a:latin typeface="Comic Sans MS" panose="030F0702030302020204" pitchFamily="66" charset="0"/>
              </a:rPr>
              <a:t>n= 0,15 </a:t>
            </a:r>
            <a:r>
              <a:rPr lang="tr-TR" sz="2400" dirty="0">
                <a:solidFill>
                  <a:srgbClr val="FF0000"/>
                </a:solidFill>
                <a:latin typeface="Comic Sans MS" panose="030F0702030302020204" pitchFamily="66" charset="0"/>
              </a:rPr>
              <a:t>(Çizelge 6). </a:t>
            </a:r>
          </a:p>
        </p:txBody>
      </p:sp>
      <mc:AlternateContent xmlns:mc="http://schemas.openxmlformats.org/markup-compatibility/2006" xmlns:a14="http://schemas.microsoft.com/office/drawing/2010/main">
        <mc:Choice Requires="a14">
          <p:sp>
            <p:nvSpPr>
              <p:cNvPr id="6" name="Dikdörtgen 5"/>
              <p:cNvSpPr/>
              <p:nvPr/>
            </p:nvSpPr>
            <p:spPr>
              <a:xfrm>
                <a:off x="236669" y="2947330"/>
                <a:ext cx="7722855" cy="1254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sz="2400" smtClean="0">
                          <a:solidFill>
                            <a:schemeClr val="tx1"/>
                          </a:solidFill>
                          <a:latin typeface="Cambria Math" panose="02040503050406030204" pitchFamily="18" charset="0"/>
                        </a:rPr>
                        <m:t>−</m:t>
                      </m:r>
                      <m:r>
                        <a:rPr lang="tr-TR" sz="2400" i="1">
                          <a:solidFill>
                            <a:schemeClr val="tx1"/>
                          </a:solidFill>
                          <a:latin typeface="Cambria Math" panose="02040503050406030204" pitchFamily="18" charset="0"/>
                        </a:rPr>
                        <m:t>𝐿𝑚𝑎𝑥</m:t>
                      </m:r>
                      <m:r>
                        <a:rPr lang="tr-TR" sz="2400" i="0">
                          <a:solidFill>
                            <a:schemeClr val="tx1"/>
                          </a:solidFill>
                          <a:latin typeface="Cambria Math" panose="02040503050406030204" pitchFamily="18" charset="0"/>
                        </a:rPr>
                        <m:t> =</m:t>
                      </m:r>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6</m:t>
                          </m:r>
                          <m:r>
                            <m:rPr>
                              <m:sty m:val="p"/>
                            </m:rPr>
                            <a:rPr lang="tr-TR" sz="2400" i="0">
                              <a:solidFill>
                                <a:schemeClr val="tx1"/>
                              </a:solidFill>
                              <a:latin typeface="Cambria Math" panose="02040503050406030204" pitchFamily="18" charset="0"/>
                            </a:rPr>
                            <m:t>x</m:t>
                          </m:r>
                          <m:sSup>
                            <m:sSupPr>
                              <m:ctrlPr>
                                <a:rPr lang="tr-TR" sz="2400" i="1">
                                  <a:solidFill>
                                    <a:schemeClr val="tx1"/>
                                  </a:solidFill>
                                  <a:latin typeface="Cambria Math" panose="02040503050406030204" pitchFamily="18" charset="0"/>
                                </a:rPr>
                              </m:ctrlPr>
                            </m:sSupPr>
                            <m:e>
                              <m:r>
                                <a:rPr lang="tr-TR" sz="2400" i="0">
                                  <a:solidFill>
                                    <a:schemeClr val="tx1"/>
                                  </a:solidFill>
                                  <a:latin typeface="Cambria Math" panose="02040503050406030204" pitchFamily="18" charset="0"/>
                                </a:rPr>
                                <m:t>10</m:t>
                              </m:r>
                            </m:e>
                            <m:sup>
                              <m:r>
                                <a:rPr lang="tr-TR" sz="2400" i="0">
                                  <a:solidFill>
                                    <a:schemeClr val="tx1"/>
                                  </a:solidFill>
                                  <a:latin typeface="Cambria Math" panose="02040503050406030204" pitchFamily="18" charset="0"/>
                                </a:rPr>
                                <m:t>4 </m:t>
                              </m:r>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
                            <m:sSubPr>
                              <m:ctrlPr>
                                <a:rPr lang="tr-TR" sz="2400" i="1">
                                  <a:solidFill>
                                    <a:schemeClr val="tx1"/>
                                  </a:solidFill>
                                  <a:latin typeface="Cambria Math" panose="02040503050406030204" pitchFamily="18" charset="0"/>
                                </a:rPr>
                              </m:ctrlPr>
                            </m:sSubPr>
                            <m:e>
                              <m:r>
                                <a:rPr lang="tr-TR" sz="2400" i="1">
                                  <a:solidFill>
                                    <a:schemeClr val="tx1"/>
                                  </a:solidFill>
                                  <a:latin typeface="Cambria Math" panose="02040503050406030204" pitchFamily="18" charset="0"/>
                                </a:rPr>
                                <m:t>𝑞</m:t>
                              </m:r>
                            </m:e>
                            <m:sub>
                              <m:r>
                                <a:rPr lang="tr-TR" sz="2400" i="1">
                                  <a:solidFill>
                                    <a:schemeClr val="tx1"/>
                                  </a:solidFill>
                                  <a:latin typeface="Cambria Math" panose="02040503050406030204" pitchFamily="18" charset="0"/>
                                </a:rPr>
                                <m:t>𝑖</m:t>
                              </m:r>
                            </m:sub>
                          </m:sSub>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
                            <m:sSubPr>
                              <m:ctrlPr>
                                <a:rPr lang="tr-TR" sz="2400" i="1">
                                  <a:solidFill>
                                    <a:schemeClr val="tx1"/>
                                  </a:solidFill>
                                  <a:latin typeface="Cambria Math" panose="02040503050406030204" pitchFamily="18" charset="0"/>
                                </a:rPr>
                              </m:ctrlPr>
                            </m:sSubPr>
                            <m:e>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Sub>
                        </m:num>
                        <m:den>
                          <m:f>
                            <m:fPr>
                              <m:ctrlPr>
                                <a:rPr lang="tr-TR" sz="2400" i="1">
                                  <a:solidFill>
                                    <a:schemeClr val="tx1"/>
                                  </a:solidFill>
                                  <a:latin typeface="Cambria Math" panose="02040503050406030204" pitchFamily="18" charset="0"/>
                                </a:rPr>
                              </m:ctrlPr>
                            </m:fPr>
                            <m:num>
                              <m:r>
                                <a:rPr lang="tr-TR" sz="2400" i="1">
                                  <a:solidFill>
                                    <a:schemeClr val="tx1"/>
                                  </a:solidFill>
                                  <a:latin typeface="Cambria Math" panose="02040503050406030204" pitchFamily="18" charset="0"/>
                                </a:rPr>
                                <m:t>𝑎</m:t>
                              </m:r>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up>
                                  <m:r>
                                    <a:rPr lang="tr-TR" sz="2400" i="1">
                                      <a:solidFill>
                                        <a:schemeClr val="tx1"/>
                                      </a:solidFill>
                                      <a:latin typeface="Cambria Math" panose="02040503050406030204" pitchFamily="18" charset="0"/>
                                    </a:rPr>
                                    <m:t>𝑏</m:t>
                                  </m:r>
                                </m:sup>
                              </m:sSubSup>
                            </m:num>
                            <m:den>
                              <m:r>
                                <a:rPr lang="tr-TR" sz="2400" i="0">
                                  <a:solidFill>
                                    <a:schemeClr val="tx1"/>
                                  </a:solidFill>
                                  <a:latin typeface="Cambria Math" panose="02040503050406030204" pitchFamily="18" charset="0"/>
                                </a:rPr>
                                <m:t>1+</m:t>
                              </m:r>
                              <m:r>
                                <a:rPr lang="tr-TR" sz="2400" i="1">
                                  <a:solidFill>
                                    <a:schemeClr val="tx1"/>
                                  </a:solidFill>
                                  <a:latin typeface="Cambria Math" panose="02040503050406030204" pitchFamily="18" charset="0"/>
                                </a:rPr>
                                <m:t>𝑏</m:t>
                              </m:r>
                            </m:den>
                          </m:f>
                          <m:r>
                            <a:rPr lang="tr-TR" sz="2400" i="0">
                              <a:solidFill>
                                <a:schemeClr val="tx1"/>
                              </a:solidFill>
                              <a:latin typeface="Cambria Math" panose="02040503050406030204" pitchFamily="18" charset="0"/>
                            </a:rPr>
                            <m:t>+</m:t>
                          </m:r>
                          <m:r>
                            <a:rPr lang="tr-TR" sz="2400" i="1">
                              <a:solidFill>
                                <a:schemeClr val="tx1"/>
                              </a:solidFill>
                              <a:latin typeface="Cambria Math" panose="02040503050406030204" pitchFamily="18" charset="0"/>
                            </a:rPr>
                            <m:t>𝑐</m:t>
                          </m:r>
                          <m:r>
                            <a:rPr lang="tr-TR" sz="2400" i="0">
                              <a:solidFill>
                                <a:schemeClr val="tx1"/>
                              </a:solidFill>
                              <a:latin typeface="Cambria Math" panose="02040503050406030204" pitchFamily="18" charset="0"/>
                            </a:rPr>
                            <m:t>+ </m:t>
                          </m:r>
                          <m:d>
                            <m:dPr>
                              <m:begChr m:val="{"/>
                              <m:endChr m:val="}"/>
                              <m:ctrlPr>
                                <a:rPr lang="tr-TR" sz="2400" i="1">
                                  <a:solidFill>
                                    <a:schemeClr val="tx1"/>
                                  </a:solidFill>
                                  <a:latin typeface="Cambria Math" panose="02040503050406030204" pitchFamily="18" charset="0"/>
                                </a:rPr>
                              </m:ctrlPr>
                            </m:dPr>
                            <m:e>
                              <m:r>
                                <a:rPr lang="tr-TR" sz="2400" i="0">
                                  <a:solidFill>
                                    <a:schemeClr val="tx1"/>
                                  </a:solidFill>
                                  <a:latin typeface="Cambria Math" panose="02040503050406030204" pitchFamily="18" charset="0"/>
                                </a:rPr>
                                <m:t>1798 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p>
                                <m:sSupPr>
                                  <m:ctrlPr>
                                    <a:rPr lang="tr-TR" sz="2400" i="1">
                                      <a:solidFill>
                                        <a:schemeClr val="tx1"/>
                                      </a:solidFill>
                                      <a:latin typeface="Cambria Math" panose="02040503050406030204" pitchFamily="18" charset="0"/>
                                    </a:rPr>
                                  </m:ctrlPr>
                                </m:sSupPr>
                                <m:e>
                                  <m:r>
                                    <a:rPr lang="tr-TR" sz="2400" i="1">
                                      <a:solidFill>
                                        <a:schemeClr val="tx1"/>
                                      </a:solidFill>
                                      <a:latin typeface="Cambria Math" panose="02040503050406030204" pitchFamily="18" charset="0"/>
                                    </a:rPr>
                                    <m:t>𝑛</m:t>
                                  </m:r>
                                </m:e>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8</m:t>
                                      </m:r>
                                    </m:den>
                                  </m:f>
                                  <m:r>
                                    <a:rPr lang="tr-TR" sz="2400" i="0">
                                      <a:solidFill>
                                        <a:schemeClr val="tx1"/>
                                      </a:solidFill>
                                      <a:latin typeface="Cambria Math" panose="02040503050406030204" pitchFamily="18" charset="0"/>
                                    </a:rPr>
                                    <m:t> </m:t>
                                  </m:r>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1">
                                      <a:solidFill>
                                        <a:schemeClr val="tx1"/>
                                      </a:solidFill>
                                      <a:latin typeface="Cambria Math" panose="02040503050406030204" pitchFamily="18" charset="0"/>
                                    </a:rPr>
                                    <m:t>𝑞</m:t>
                                  </m:r>
                                </m:e>
                                <m:sub>
                                  <m:r>
                                    <a:rPr lang="tr-TR" sz="2400" i="1">
                                      <a:solidFill>
                                        <a:schemeClr val="tx1"/>
                                      </a:solidFill>
                                      <a:latin typeface="Cambria Math" panose="02040503050406030204" pitchFamily="18" charset="0"/>
                                    </a:rPr>
                                    <m:t>𝑢</m:t>
                                  </m:r>
                                </m:sub>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9</m:t>
                                      </m:r>
                                    </m:num>
                                    <m:den>
                                      <m:r>
                                        <a:rPr lang="tr-TR" sz="2400" i="0">
                                          <a:solidFill>
                                            <a:schemeClr val="tx1"/>
                                          </a:solidFill>
                                          <a:latin typeface="Cambria Math" panose="02040503050406030204" pitchFamily="18" charset="0"/>
                                        </a:rPr>
                                        <m:t>16</m:t>
                                      </m:r>
                                    </m:den>
                                  </m:f>
                                </m:sup>
                              </m:sSub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16</m:t>
                                      </m:r>
                                    </m:den>
                                  </m:f>
                                </m:sup>
                              </m:sSubSup>
                            </m:e>
                          </m:d>
                        </m:den>
                      </m:f>
                    </m:oMath>
                  </m:oMathPara>
                </a14:m>
                <a:endParaRPr lang="tr-TR" sz="2400" dirty="0"/>
              </a:p>
            </p:txBody>
          </p:sp>
        </mc:Choice>
        <mc:Fallback xmlns="">
          <p:sp>
            <p:nvSpPr>
              <p:cNvPr id="6" name="Dikdörtgen 5"/>
              <p:cNvSpPr>
                <a:spLocks noRot="1" noChangeAspect="1" noMove="1" noResize="1" noEditPoints="1" noAdjustHandles="1" noChangeArrowheads="1" noChangeShapeType="1" noTextEdit="1"/>
              </p:cNvSpPr>
              <p:nvPr/>
            </p:nvSpPr>
            <p:spPr>
              <a:xfrm>
                <a:off x="236669" y="2947330"/>
                <a:ext cx="7722855" cy="1254126"/>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Dikdörtgen 6"/>
              <p:cNvSpPr/>
              <p:nvPr/>
            </p:nvSpPr>
            <p:spPr>
              <a:xfrm>
                <a:off x="126309" y="4521117"/>
                <a:ext cx="11067208" cy="10830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sz="2200" smtClean="0">
                          <a:solidFill>
                            <a:schemeClr val="tx1"/>
                          </a:solidFill>
                          <a:latin typeface="Cambria Math" panose="02040503050406030204" pitchFamily="18" charset="0"/>
                        </a:rPr>
                        <m:t>−</m:t>
                      </m:r>
                      <m:r>
                        <a:rPr lang="tr-TR" sz="2200" i="1">
                          <a:solidFill>
                            <a:schemeClr val="tx1"/>
                          </a:solidFill>
                          <a:latin typeface="Cambria Math" panose="02040503050406030204" pitchFamily="18" charset="0"/>
                        </a:rPr>
                        <m:t>𝐿𝑚𝑎𝑥</m:t>
                      </m:r>
                      <m:r>
                        <a:rPr lang="tr-TR" sz="2200" i="0">
                          <a:solidFill>
                            <a:schemeClr val="tx1"/>
                          </a:solidFill>
                          <a:latin typeface="Cambria Math" panose="02040503050406030204" pitchFamily="18" charset="0"/>
                        </a:rPr>
                        <m:t>=</m:t>
                      </m:r>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6 </m:t>
                          </m:r>
                          <m:r>
                            <m:rPr>
                              <m:sty m:val="p"/>
                            </m:rPr>
                            <a:rPr lang="tr-TR" sz="2200" i="0">
                              <a:solidFill>
                                <a:schemeClr val="tx1"/>
                              </a:solidFill>
                              <a:latin typeface="Cambria Math" panose="02040503050406030204" pitchFamily="18" charset="0"/>
                            </a:rPr>
                            <m:t>x</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10</m:t>
                              </m:r>
                            </m:e>
                            <m:sup>
                              <m:r>
                                <a:rPr lang="tr-TR" sz="2200" i="0">
                                  <a:solidFill>
                                    <a:schemeClr val="tx1"/>
                                  </a:solidFill>
                                  <a:latin typeface="Cambria Math" panose="02040503050406030204" pitchFamily="18" charset="0"/>
                                </a:rPr>
                                <m:t>4  </m:t>
                              </m:r>
                            </m:sup>
                          </m:sSup>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0.001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250</m:t>
                          </m:r>
                        </m:num>
                        <m:den>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0.9957 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250</m:t>
                                  </m:r>
                                </m:e>
                                <m:sup>
                                  <m:r>
                                    <a:rPr lang="tr-TR" sz="2200" i="0">
                                      <a:solidFill>
                                        <a:schemeClr val="tx1"/>
                                      </a:solidFill>
                                      <a:latin typeface="Cambria Math" panose="02040503050406030204" pitchFamily="18" charset="0"/>
                                    </a:rPr>
                                    <m:t>0.729</m:t>
                                  </m:r>
                                </m:sup>
                              </m:sSup>
                            </m:num>
                            <m:den>
                              <m:r>
                                <a:rPr lang="tr-TR" sz="2200" i="0">
                                  <a:solidFill>
                                    <a:schemeClr val="tx1"/>
                                  </a:solidFill>
                                  <a:latin typeface="Cambria Math" panose="02040503050406030204" pitchFamily="18" charset="0"/>
                                </a:rPr>
                                <m:t>1+0.729</m:t>
                              </m:r>
                            </m:den>
                          </m:f>
                          <m:r>
                            <a:rPr lang="tr-TR" sz="2200" i="0">
                              <a:solidFill>
                                <a:schemeClr val="tx1"/>
                              </a:solidFill>
                              <a:latin typeface="Cambria Math" panose="02040503050406030204" pitchFamily="18" charset="0"/>
                            </a:rPr>
                            <m:t>+7.0+ </m:t>
                          </m:r>
                          <m:d>
                            <m:dPr>
                              <m:begChr m:val="{"/>
                              <m:endChr m:val="}"/>
                              <m:ctrlPr>
                                <a:rPr lang="tr-TR" sz="2200" i="1">
                                  <a:solidFill>
                                    <a:schemeClr val="tx1"/>
                                  </a:solidFill>
                                  <a:latin typeface="Cambria Math" panose="02040503050406030204" pitchFamily="18" charset="0"/>
                                </a:rPr>
                              </m:ctrlPr>
                            </m:dPr>
                            <m:e>
                              <m:r>
                                <a:rPr lang="tr-TR" sz="2200" i="0">
                                  <a:solidFill>
                                    <a:schemeClr val="tx1"/>
                                  </a:solidFill>
                                  <a:latin typeface="Cambria Math" panose="02040503050406030204" pitchFamily="18" charset="0"/>
                                </a:rPr>
                                <m:t>1798 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0.15</m:t>
                                  </m:r>
                                </m:e>
                                <m:sup>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3</m:t>
                                      </m:r>
                                    </m:num>
                                    <m:den>
                                      <m:r>
                                        <a:rPr lang="tr-TR" sz="2200" i="0">
                                          <a:solidFill>
                                            <a:schemeClr val="tx1"/>
                                          </a:solidFill>
                                          <a:latin typeface="Cambria Math" panose="02040503050406030204" pitchFamily="18" charset="0"/>
                                        </a:rPr>
                                        <m:t>8</m:t>
                                      </m:r>
                                    </m:den>
                                  </m:f>
                                  <m:r>
                                    <a:rPr lang="tr-TR" sz="2200" i="0">
                                      <a:solidFill>
                                        <a:schemeClr val="tx1"/>
                                      </a:solidFill>
                                      <a:latin typeface="Cambria Math" panose="02040503050406030204" pitchFamily="18" charset="0"/>
                                    </a:rPr>
                                    <m:t> </m:t>
                                  </m:r>
                                </m:sup>
                              </m:sSup>
                              <m:r>
                                <a:rPr lang="tr-TR" sz="2200" i="0">
                                  <a:solidFill>
                                    <a:schemeClr val="tx1"/>
                                  </a:solidFill>
                                  <a:latin typeface="Cambria Math" panose="02040503050406030204" pitchFamily="18" charset="0"/>
                                </a:rPr>
                                <m:t>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0.001</m:t>
                                  </m:r>
                                </m:e>
                                <m:sup>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9</m:t>
                                      </m:r>
                                    </m:num>
                                    <m:den>
                                      <m:r>
                                        <a:rPr lang="tr-TR" sz="2200" i="0">
                                          <a:solidFill>
                                            <a:schemeClr val="tx1"/>
                                          </a:solidFill>
                                          <a:latin typeface="Cambria Math" panose="02040503050406030204" pitchFamily="18" charset="0"/>
                                        </a:rPr>
                                        <m:t>16</m:t>
                                      </m:r>
                                    </m:den>
                                  </m:f>
                                </m:sup>
                              </m:sSup>
                              <m:r>
                                <a:rPr lang="tr-TR" sz="2200" i="0">
                                  <a:solidFill>
                                    <a:schemeClr val="tx1"/>
                                  </a:solidFill>
                                  <a:latin typeface="Cambria Math" panose="02040503050406030204" pitchFamily="18" charset="0"/>
                                </a:rPr>
                                <m:t>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250</m:t>
                                  </m:r>
                                </m:e>
                                <m:sup>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3</m:t>
                                      </m:r>
                                    </m:num>
                                    <m:den>
                                      <m:r>
                                        <a:rPr lang="tr-TR" sz="2200" i="0">
                                          <a:solidFill>
                                            <a:schemeClr val="tx1"/>
                                          </a:solidFill>
                                          <a:latin typeface="Cambria Math" panose="02040503050406030204" pitchFamily="18" charset="0"/>
                                        </a:rPr>
                                        <m:t>16</m:t>
                                      </m:r>
                                    </m:den>
                                  </m:f>
                                </m:sup>
                              </m:sSup>
                            </m:e>
                          </m:d>
                        </m:den>
                      </m:f>
                      <m:r>
                        <a:rPr lang="tr-TR" sz="2200" i="0">
                          <a:solidFill>
                            <a:schemeClr val="tx1"/>
                          </a:solidFill>
                          <a:latin typeface="Cambria Math" panose="02040503050406030204" pitchFamily="18" charset="0"/>
                        </a:rPr>
                        <m:t>=</m:t>
                      </m:r>
                      <m:r>
                        <a:rPr lang="tr-TR" sz="2200" i="0" smtClean="0">
                          <a:solidFill>
                            <a:schemeClr val="tx1"/>
                          </a:solidFill>
                          <a:latin typeface="Cambria Math" panose="02040503050406030204" pitchFamily="18" charset="0"/>
                        </a:rPr>
                        <m:t>166</m:t>
                      </m:r>
                      <m:r>
                        <a:rPr lang="tr-TR" sz="2200" i="0">
                          <a:solidFill>
                            <a:schemeClr val="tx1"/>
                          </a:solidFill>
                          <a:latin typeface="Cambria Math" panose="02040503050406030204" pitchFamily="18" charset="0"/>
                        </a:rPr>
                        <m:t> </m:t>
                      </m:r>
                      <m:r>
                        <a:rPr lang="tr-TR" sz="2200" i="1">
                          <a:solidFill>
                            <a:schemeClr val="tx1"/>
                          </a:solidFill>
                          <a:latin typeface="Cambria Math" panose="02040503050406030204" pitchFamily="18" charset="0"/>
                        </a:rPr>
                        <m:t>𝑚</m:t>
                      </m:r>
                    </m:oMath>
                  </m:oMathPara>
                </a14:m>
                <a:endParaRPr lang="tr-TR" sz="2200" dirty="0">
                  <a:solidFill>
                    <a:schemeClr val="tx1"/>
                  </a:solidFill>
                </a:endParaRPr>
              </a:p>
            </p:txBody>
          </p:sp>
        </mc:Choice>
        <mc:Fallback xmlns="">
          <p:sp>
            <p:nvSpPr>
              <p:cNvPr id="7" name="Dikdörtgen 6"/>
              <p:cNvSpPr>
                <a:spLocks noRot="1" noChangeAspect="1" noMove="1" noResize="1" noEditPoints="1" noAdjustHandles="1" noChangeArrowheads="1" noChangeShapeType="1" noTextEdit="1"/>
              </p:cNvSpPr>
              <p:nvPr/>
            </p:nvSpPr>
            <p:spPr>
              <a:xfrm>
                <a:off x="126309" y="4521117"/>
                <a:ext cx="11067208" cy="1083053"/>
              </a:xfrm>
              <a:prstGeom prst="rect">
                <a:avLst/>
              </a:prstGeom>
              <a:blipFill>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242559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69508" y="690320"/>
            <a:ext cx="3038011"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Tava uzunluğu</a:t>
            </a:r>
          </a:p>
        </p:txBody>
      </p:sp>
      <p:sp>
        <p:nvSpPr>
          <p:cNvPr id="4" name="Dikdörtgen 3"/>
          <p:cNvSpPr/>
          <p:nvPr/>
        </p:nvSpPr>
        <p:spPr>
          <a:xfrm>
            <a:off x="569507" y="1543679"/>
            <a:ext cx="11081209" cy="1815882"/>
          </a:xfrm>
          <a:prstGeom prst="rect">
            <a:avLst/>
          </a:prstGeom>
        </p:spPr>
        <p:txBody>
          <a:bodyPr wrap="square">
            <a:spAutoFit/>
          </a:bodyPr>
          <a:lstStyle/>
          <a:p>
            <a:pPr algn="just"/>
            <a:r>
              <a:rPr lang="tr-TR" altLang="tr-TR" sz="2800" dirty="0" smtClean="0">
                <a:latin typeface="Comic Sans MS" panose="030F0702030302020204" pitchFamily="66" charset="0"/>
              </a:rPr>
              <a:t>	Sulama </a:t>
            </a:r>
            <a:r>
              <a:rPr lang="tr-TR" altLang="tr-TR" sz="2800" dirty="0">
                <a:latin typeface="Comic Sans MS" panose="030F0702030302020204" pitchFamily="66" charset="0"/>
              </a:rPr>
              <a:t>doğrultusundaki arazi uzunluğu 480 m olduğundan ve tava uzunluğu maksimum akış uzunluğundan fazla olamayacağından bu arazi kenarı boyunca 3 adet tava yerleştirilir ve tava uzunluğu; L = 160 m &lt; </a:t>
            </a:r>
            <a:r>
              <a:rPr lang="tr-TR" altLang="tr-TR" sz="2800" dirty="0" err="1">
                <a:latin typeface="Comic Sans MS" panose="030F0702030302020204" pitchFamily="66" charset="0"/>
              </a:rPr>
              <a:t>Lmax</a:t>
            </a:r>
            <a:endParaRPr lang="tr-TR" altLang="tr-TR" sz="2800" dirty="0">
              <a:latin typeface="Comic Sans MS" panose="030F0702030302020204" pitchFamily="66" charset="0"/>
            </a:endParaRPr>
          </a:p>
        </p:txBody>
      </p:sp>
      <p:sp>
        <p:nvSpPr>
          <p:cNvPr id="5" name="Rectangle 5"/>
          <p:cNvSpPr>
            <a:spLocks noChangeArrowheads="1"/>
          </p:cNvSpPr>
          <p:nvPr/>
        </p:nvSpPr>
        <p:spPr bwMode="auto">
          <a:xfrm>
            <a:off x="796494" y="3855573"/>
            <a:ext cx="28472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tr-TR" altLang="tr-TR" sz="2800" dirty="0">
                <a:latin typeface="Comic Sans MS" panose="030F0702030302020204" pitchFamily="66" charset="0"/>
              </a:rPr>
              <a:t>L = 160 m alınır</a:t>
            </a:r>
            <a:r>
              <a:rPr lang="tr-TR" altLang="tr-TR" dirty="0"/>
              <a:t>. </a:t>
            </a:r>
          </a:p>
        </p:txBody>
      </p:sp>
    </p:spTree>
    <p:extLst>
      <p:ext uri="{BB962C8B-B14F-4D97-AF65-F5344CB8AC3E}">
        <p14:creationId xmlns:p14="http://schemas.microsoft.com/office/powerpoint/2010/main" val="116966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19759" y="832210"/>
            <a:ext cx="3175869"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Sulama süresi;</a:t>
            </a:r>
          </a:p>
        </p:txBody>
      </p:sp>
      <p:sp>
        <p:nvSpPr>
          <p:cNvPr id="4" name="Dikdörtgen 3"/>
          <p:cNvSpPr/>
          <p:nvPr/>
        </p:nvSpPr>
        <p:spPr>
          <a:xfrm>
            <a:off x="1019759" y="3780361"/>
            <a:ext cx="7104830" cy="523220"/>
          </a:xfrm>
          <a:prstGeom prst="rect">
            <a:avLst/>
          </a:prstGeom>
        </p:spPr>
        <p:txBody>
          <a:bodyPr wrap="none">
            <a:spAutoFit/>
          </a:bodyPr>
          <a:lstStyle/>
          <a:p>
            <a:pPr algn="just"/>
            <a:r>
              <a:rPr lang="tr-TR" altLang="tr-TR" sz="2800" dirty="0">
                <a:latin typeface="Comic Sans MS" panose="030F0702030302020204" pitchFamily="66" charset="0"/>
              </a:rPr>
              <a:t>Tava sulama yönteminde </a:t>
            </a:r>
            <a:r>
              <a:rPr lang="tr-TR" altLang="tr-TR" sz="2800" dirty="0" err="1">
                <a:latin typeface="Comic Sans MS" panose="030F0702030302020204" pitchFamily="66" charset="0"/>
              </a:rPr>
              <a:t>Ea</a:t>
            </a:r>
            <a:r>
              <a:rPr lang="tr-TR" altLang="tr-TR" sz="2800" dirty="0">
                <a:latin typeface="Comic Sans MS" panose="030F0702030302020204" pitchFamily="66" charset="0"/>
              </a:rPr>
              <a:t> = % 80 alınır. </a:t>
            </a:r>
          </a:p>
        </p:txBody>
      </p:sp>
      <mc:AlternateContent xmlns:mc="http://schemas.openxmlformats.org/markup-compatibility/2006" xmlns:a14="http://schemas.microsoft.com/office/drawing/2010/main">
        <mc:Choice Requires="a14">
          <p:sp>
            <p:nvSpPr>
              <p:cNvPr id="5" name="Dikdörtgen 4"/>
              <p:cNvSpPr/>
              <p:nvPr/>
            </p:nvSpPr>
            <p:spPr>
              <a:xfrm>
                <a:off x="1019759" y="2103245"/>
                <a:ext cx="8766054" cy="983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𝑇</m:t>
                          </m:r>
                        </m:e>
                        <m:sub>
                          <m:r>
                            <a:rPr lang="tr-TR" sz="2800" i="1">
                              <a:solidFill>
                                <a:schemeClr val="tx1"/>
                              </a:solidFill>
                              <a:latin typeface="Cambria Math" panose="02040503050406030204" pitchFamily="18" charset="0"/>
                            </a:rPr>
                            <m:t>𝑎</m:t>
                          </m:r>
                        </m:sub>
                      </m:sSub>
                      <m:r>
                        <a:rPr lang="tr-TR" sz="2800" i="0">
                          <a:solidFill>
                            <a:schemeClr val="tx1"/>
                          </a:solidFill>
                          <a:latin typeface="Cambria Math" panose="02040503050406030204" pitchFamily="18" charset="0"/>
                        </a:rPr>
                        <m:t>=</m:t>
                      </m:r>
                      <m:f>
                        <m:fPr>
                          <m:ctrlPr>
                            <a:rPr lang="tr-TR" sz="2800" i="1">
                              <a:solidFill>
                                <a:schemeClr val="tx1"/>
                              </a:solidFill>
                              <a:latin typeface="Cambria Math" panose="02040503050406030204" pitchFamily="18" charset="0"/>
                            </a:rPr>
                          </m:ctrlPr>
                        </m:fPr>
                        <m:num>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𝑑</m:t>
                              </m:r>
                            </m:e>
                            <m:sub>
                              <m:r>
                                <a:rPr lang="tr-TR" sz="2800" i="1">
                                  <a:solidFill>
                                    <a:schemeClr val="tx1"/>
                                  </a:solidFill>
                                  <a:latin typeface="Cambria Math" panose="02040503050406030204" pitchFamily="18" charset="0"/>
                                </a:rPr>
                                <m:t>𝑛</m:t>
                              </m:r>
                              <m:r>
                                <a:rPr lang="tr-TR" sz="2800" i="0">
                                  <a:solidFill>
                                    <a:schemeClr val="tx1"/>
                                  </a:solidFill>
                                  <a:latin typeface="Cambria Math" panose="02040503050406030204" pitchFamily="18" charset="0"/>
                                </a:rPr>
                                <m:t> </m:t>
                              </m:r>
                            </m:sub>
                          </m:sSub>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m:t>
                          </m:r>
                          <m:r>
                            <a:rPr lang="tr-TR" sz="2800" i="1">
                              <a:solidFill>
                                <a:schemeClr val="tx1"/>
                              </a:solidFill>
                              <a:latin typeface="Cambria Math" panose="02040503050406030204" pitchFamily="18" charset="0"/>
                            </a:rPr>
                            <m:t>𝐿</m:t>
                          </m:r>
                        </m:num>
                        <m:den>
                          <m:r>
                            <a:rPr lang="tr-TR" sz="2800" i="0">
                              <a:solidFill>
                                <a:schemeClr val="tx1"/>
                              </a:solidFill>
                              <a:latin typeface="Cambria Math" panose="02040503050406030204" pitchFamily="18" charset="0"/>
                            </a:rPr>
                            <m:t>600 </m:t>
                          </m:r>
                          <m:r>
                            <m:rPr>
                              <m:sty m:val="p"/>
                            </m:rPr>
                            <a:rPr lang="tr-TR" sz="2800" i="0">
                              <a:solidFill>
                                <a:schemeClr val="tx1"/>
                              </a:solidFill>
                              <a:latin typeface="Cambria Math" panose="02040503050406030204" pitchFamily="18" charset="0"/>
                            </a:rPr>
                            <m:t>x</m:t>
                          </m:r>
                          <m:r>
                            <a:rPr lang="tr-TR" sz="2800" i="0">
                              <a:solidFill>
                                <a:schemeClr val="tx1"/>
                              </a:solidFill>
                              <a:latin typeface="Cambria Math" panose="02040503050406030204" pitchFamily="18" charset="0"/>
                            </a:rPr>
                            <m:t> </m:t>
                          </m:r>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𝑞</m:t>
                              </m:r>
                            </m:e>
                            <m:sub>
                              <m:r>
                                <a:rPr lang="tr-TR" sz="2800" i="1">
                                  <a:solidFill>
                                    <a:schemeClr val="tx1"/>
                                  </a:solidFill>
                                  <a:latin typeface="Cambria Math" panose="02040503050406030204" pitchFamily="18" charset="0"/>
                                </a:rPr>
                                <m:t>𝑢</m:t>
                              </m:r>
                              <m:r>
                                <a:rPr lang="tr-TR" sz="2800" i="0">
                                  <a:solidFill>
                                    <a:schemeClr val="tx1"/>
                                  </a:solidFill>
                                  <a:latin typeface="Cambria Math" panose="02040503050406030204" pitchFamily="18" charset="0"/>
                                </a:rPr>
                                <m:t> </m:t>
                              </m:r>
                            </m:sub>
                          </m:sSub>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m:t>
                          </m:r>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𝐸</m:t>
                              </m:r>
                            </m:e>
                            <m:sub>
                              <m:r>
                                <a:rPr lang="tr-TR" sz="2800" i="1">
                                  <a:solidFill>
                                    <a:schemeClr val="tx1"/>
                                  </a:solidFill>
                                  <a:latin typeface="Cambria Math" panose="02040503050406030204" pitchFamily="18" charset="0"/>
                                </a:rPr>
                                <m:t>𝑎</m:t>
                              </m:r>
                            </m:sub>
                          </m:sSub>
                        </m:den>
                      </m:f>
                      <m:r>
                        <a:rPr lang="tr-TR" sz="2800" i="0">
                          <a:solidFill>
                            <a:schemeClr val="tx1"/>
                          </a:solidFill>
                          <a:latin typeface="Cambria Math" panose="02040503050406030204" pitchFamily="18" charset="0"/>
                        </a:rPr>
                        <m:t>= </m:t>
                      </m:r>
                      <m:f>
                        <m:fPr>
                          <m:ctrlPr>
                            <a:rPr lang="tr-TR" sz="2800" i="1">
                              <a:solidFill>
                                <a:schemeClr val="tx1"/>
                              </a:solidFill>
                              <a:latin typeface="Cambria Math" panose="02040503050406030204" pitchFamily="18" charset="0"/>
                            </a:rPr>
                          </m:ctrlPr>
                        </m:fPr>
                        <m:num>
                          <m:r>
                            <a:rPr lang="tr-TR" sz="2800" i="0">
                              <a:solidFill>
                                <a:schemeClr val="tx1"/>
                              </a:solidFill>
                              <a:latin typeface="Cambria Math" panose="02040503050406030204" pitchFamily="18" charset="0"/>
                            </a:rPr>
                            <m:t>90 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160</m:t>
                          </m:r>
                        </m:num>
                        <m:den>
                          <m:r>
                            <a:rPr lang="tr-TR" sz="2800" i="0">
                              <a:solidFill>
                                <a:schemeClr val="tx1"/>
                              </a:solidFill>
                              <a:latin typeface="Cambria Math" panose="02040503050406030204" pitchFamily="18" charset="0"/>
                            </a:rPr>
                            <m:t>600 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0.001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80</m:t>
                          </m:r>
                        </m:den>
                      </m:f>
                      <m:r>
                        <a:rPr lang="tr-TR" sz="2800" i="0">
                          <a:solidFill>
                            <a:schemeClr val="tx1"/>
                          </a:solidFill>
                          <a:latin typeface="Cambria Math" panose="02040503050406030204" pitchFamily="18" charset="0"/>
                        </a:rPr>
                        <m:t>=300 </m:t>
                      </m:r>
                      <m:r>
                        <a:rPr lang="tr-TR" sz="2800" i="1">
                          <a:solidFill>
                            <a:schemeClr val="tx1"/>
                          </a:solidFill>
                          <a:latin typeface="Cambria Math" panose="02040503050406030204" pitchFamily="18" charset="0"/>
                        </a:rPr>
                        <m:t>𝑑𝑘</m:t>
                      </m:r>
                      <m:r>
                        <a:rPr lang="tr-TR" sz="2800" i="0">
                          <a:solidFill>
                            <a:schemeClr val="tx1"/>
                          </a:solidFill>
                          <a:latin typeface="Cambria Math" panose="02040503050406030204" pitchFamily="18" charset="0"/>
                        </a:rPr>
                        <m:t>=5 </m:t>
                      </m:r>
                      <m:r>
                        <a:rPr lang="tr-TR" sz="2800" i="1">
                          <a:solidFill>
                            <a:schemeClr val="tx1"/>
                          </a:solidFill>
                          <a:latin typeface="Cambria Math" panose="02040503050406030204" pitchFamily="18" charset="0"/>
                        </a:rPr>
                        <m:t>h</m:t>
                      </m:r>
                    </m:oMath>
                  </m:oMathPara>
                </a14:m>
                <a:endParaRPr lang="tr-TR" sz="2800" dirty="0">
                  <a:solidFill>
                    <a:schemeClr val="tx1"/>
                  </a:solidFill>
                </a:endParaRPr>
              </a:p>
            </p:txBody>
          </p:sp>
        </mc:Choice>
        <mc:Fallback xmlns="">
          <p:sp>
            <p:nvSpPr>
              <p:cNvPr id="5" name="Dikdörtgen 4"/>
              <p:cNvSpPr>
                <a:spLocks noRot="1" noChangeAspect="1" noMove="1" noResize="1" noEditPoints="1" noAdjustHandles="1" noChangeArrowheads="1" noChangeShapeType="1" noTextEdit="1"/>
              </p:cNvSpPr>
              <p:nvPr/>
            </p:nvSpPr>
            <p:spPr>
              <a:xfrm>
                <a:off x="1019759" y="2103245"/>
                <a:ext cx="8766054" cy="983154"/>
              </a:xfrm>
              <a:prstGeom prst="rect">
                <a:avLst/>
              </a:prstGeom>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323749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482891"/>
            <a:ext cx="8534400" cy="1507067"/>
          </a:xfrm>
        </p:spPr>
        <p:txBody>
          <a:bodyPr/>
          <a:lstStyle/>
          <a:p>
            <a:r>
              <a:rPr lang="tr-TR" altLang="tr-TR" b="1" i="1" dirty="0"/>
              <a:t>SONUÇ;</a:t>
            </a:r>
            <a:endParaRPr lang="tr-TR" dirty="0"/>
          </a:p>
        </p:txBody>
      </p:sp>
      <p:sp>
        <p:nvSpPr>
          <p:cNvPr id="3" name="İçerik Yer Tutucusu 2"/>
          <p:cNvSpPr>
            <a:spLocks noGrp="1"/>
          </p:cNvSpPr>
          <p:nvPr>
            <p:ph idx="1"/>
          </p:nvPr>
        </p:nvSpPr>
        <p:spPr>
          <a:xfrm>
            <a:off x="684211" y="1615965"/>
            <a:ext cx="10052105" cy="3615267"/>
          </a:xfrm>
        </p:spPr>
        <p:txBody>
          <a:bodyPr>
            <a:normAutofit/>
          </a:bodyPr>
          <a:lstStyle/>
          <a:p>
            <a:pPr>
              <a:lnSpc>
                <a:spcPct val="150000"/>
              </a:lnSpc>
            </a:pPr>
            <a:r>
              <a:rPr lang="tr-TR" altLang="tr-TR" sz="2800" b="1" dirty="0">
                <a:latin typeface="Comic Sans MS" panose="030F0702030302020204" pitchFamily="66" charset="0"/>
              </a:rPr>
              <a:t>Arazide toplam 9 tava vardır. Günde 1 tava sulanır, dolayısıyla sulama 9 günde biter.</a:t>
            </a:r>
            <a:r>
              <a:rPr lang="tr-TR" altLang="tr-TR" sz="2800" dirty="0">
                <a:latin typeface="Comic Sans MS" panose="030F0702030302020204" pitchFamily="66" charset="0"/>
              </a:rPr>
              <a:t> </a:t>
            </a:r>
          </a:p>
        </p:txBody>
      </p:sp>
    </p:spTree>
    <p:extLst>
      <p:ext uri="{BB962C8B-B14F-4D97-AF65-F5344CB8AC3E}">
        <p14:creationId xmlns:p14="http://schemas.microsoft.com/office/powerpoint/2010/main" val="799152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4345" y="630649"/>
            <a:ext cx="11109434" cy="954107"/>
          </a:xfrm>
          <a:prstGeom prst="rect">
            <a:avLst/>
          </a:prstGeom>
        </p:spPr>
        <p:txBody>
          <a:bodyPr wrap="square">
            <a:spAutoFit/>
          </a:bodyPr>
          <a:lstStyle/>
          <a:p>
            <a:r>
              <a:rPr lang="tr-TR" altLang="tr-TR" sz="2800" b="1" i="1" dirty="0">
                <a:latin typeface="Comic Sans MS" panose="030F0702030302020204" pitchFamily="66" charset="0"/>
              </a:rPr>
              <a:t>2. ALTERNATİF:</a:t>
            </a:r>
            <a:r>
              <a:rPr lang="tr-TR" altLang="tr-TR" sz="2800" dirty="0">
                <a:latin typeface="Comic Sans MS" panose="030F0702030302020204" pitchFamily="66" charset="0"/>
              </a:rPr>
              <a:t> arazi enine 4 tava yerleştirilsin. Tava eni 60 m olsun ( b = 60 m), </a:t>
            </a:r>
            <a:endParaRPr lang="tr-TR" sz="2800" dirty="0">
              <a:latin typeface="Comic Sans MS" panose="030F0702030302020204" pitchFamily="66" charset="0"/>
            </a:endParaRPr>
          </a:p>
        </p:txBody>
      </p:sp>
      <p:sp>
        <p:nvSpPr>
          <p:cNvPr id="3" name="Dikdörtgen 2"/>
          <p:cNvSpPr/>
          <p:nvPr/>
        </p:nvSpPr>
        <p:spPr>
          <a:xfrm>
            <a:off x="604345" y="1841203"/>
            <a:ext cx="3844322"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Birim tava debisi;</a:t>
            </a:r>
            <a:r>
              <a:rPr lang="tr-TR" altLang="tr-TR" sz="2800" dirty="0">
                <a:latin typeface="Comic Sans MS" panose="030F0702030302020204" pitchFamily="66" charset="0"/>
              </a:rPr>
              <a:t> </a:t>
            </a:r>
          </a:p>
        </p:txBody>
      </p:sp>
      <p:graphicFrame>
        <p:nvGraphicFramePr>
          <p:cNvPr id="4" name="Object 4"/>
          <p:cNvGraphicFramePr>
            <a:graphicFrameLocks noChangeAspect="1"/>
          </p:cNvGraphicFramePr>
          <p:nvPr>
            <p:extLst>
              <p:ext uri="{D42A27DB-BD31-4B8C-83A1-F6EECF244321}">
                <p14:modId xmlns:p14="http://schemas.microsoft.com/office/powerpoint/2010/main" val="2774407589"/>
              </p:ext>
            </p:extLst>
          </p:nvPr>
        </p:nvGraphicFramePr>
        <p:xfrm>
          <a:off x="604344" y="2912795"/>
          <a:ext cx="10557641" cy="1044350"/>
        </p:xfrm>
        <a:graphic>
          <a:graphicData uri="http://schemas.openxmlformats.org/presentationml/2006/ole">
            <mc:AlternateContent xmlns:mc="http://schemas.openxmlformats.org/markup-compatibility/2006">
              <mc:Choice xmlns:v="urn:schemas-microsoft-com:vml" Requires="v">
                <p:oleObj spid="_x0000_s8223" name="Denklem" r:id="rId3" imgW="4013200" imgH="393700" progId="Equation.3">
                  <p:embed/>
                </p:oleObj>
              </mc:Choice>
              <mc:Fallback>
                <p:oleObj name="Denklem" r:id="rId3" imgW="4013200" imgH="393700"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44" y="2912795"/>
                        <a:ext cx="10557641" cy="104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751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5040" t="41890"/>
          <a:stretch>
            <a:fillRect/>
          </a:stretch>
        </p:blipFill>
        <p:spPr bwMode="auto">
          <a:xfrm>
            <a:off x="403499" y="436016"/>
            <a:ext cx="11326046"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81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5757" y="753382"/>
            <a:ext cx="4924746"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Maksimum akış uzunluğu;</a:t>
            </a:r>
            <a:endParaRPr lang="tr-TR" sz="28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Dikdörtgen 4"/>
              <p:cNvSpPr/>
              <p:nvPr/>
            </p:nvSpPr>
            <p:spPr>
              <a:xfrm>
                <a:off x="236669" y="1812212"/>
                <a:ext cx="7722855" cy="1254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sz="2400" smtClean="0">
                          <a:solidFill>
                            <a:schemeClr val="tx1"/>
                          </a:solidFill>
                          <a:latin typeface="Cambria Math" panose="02040503050406030204" pitchFamily="18" charset="0"/>
                        </a:rPr>
                        <m:t>−</m:t>
                      </m:r>
                      <m:r>
                        <a:rPr lang="tr-TR" sz="2400" i="1">
                          <a:solidFill>
                            <a:schemeClr val="tx1"/>
                          </a:solidFill>
                          <a:latin typeface="Cambria Math" panose="02040503050406030204" pitchFamily="18" charset="0"/>
                        </a:rPr>
                        <m:t>𝐿𝑚𝑎𝑥</m:t>
                      </m:r>
                      <m:r>
                        <a:rPr lang="tr-TR" sz="2400" i="0">
                          <a:solidFill>
                            <a:schemeClr val="tx1"/>
                          </a:solidFill>
                          <a:latin typeface="Cambria Math" panose="02040503050406030204" pitchFamily="18" charset="0"/>
                        </a:rPr>
                        <m:t> =</m:t>
                      </m:r>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6</m:t>
                          </m:r>
                          <m:r>
                            <m:rPr>
                              <m:sty m:val="p"/>
                            </m:rPr>
                            <a:rPr lang="tr-TR" sz="2400" i="0">
                              <a:solidFill>
                                <a:schemeClr val="tx1"/>
                              </a:solidFill>
                              <a:latin typeface="Cambria Math" panose="02040503050406030204" pitchFamily="18" charset="0"/>
                            </a:rPr>
                            <m:t>x</m:t>
                          </m:r>
                          <m:sSup>
                            <m:sSupPr>
                              <m:ctrlPr>
                                <a:rPr lang="tr-TR" sz="2400" i="1">
                                  <a:solidFill>
                                    <a:schemeClr val="tx1"/>
                                  </a:solidFill>
                                  <a:latin typeface="Cambria Math" panose="02040503050406030204" pitchFamily="18" charset="0"/>
                                </a:rPr>
                              </m:ctrlPr>
                            </m:sSupPr>
                            <m:e>
                              <m:r>
                                <a:rPr lang="tr-TR" sz="2400" i="0">
                                  <a:solidFill>
                                    <a:schemeClr val="tx1"/>
                                  </a:solidFill>
                                  <a:latin typeface="Cambria Math" panose="02040503050406030204" pitchFamily="18" charset="0"/>
                                </a:rPr>
                                <m:t>10</m:t>
                              </m:r>
                            </m:e>
                            <m:sup>
                              <m:r>
                                <a:rPr lang="tr-TR" sz="2400" i="0">
                                  <a:solidFill>
                                    <a:schemeClr val="tx1"/>
                                  </a:solidFill>
                                  <a:latin typeface="Cambria Math" panose="02040503050406030204" pitchFamily="18" charset="0"/>
                                </a:rPr>
                                <m:t>4 </m:t>
                              </m:r>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
                            <m:sSubPr>
                              <m:ctrlPr>
                                <a:rPr lang="tr-TR" sz="2400" i="1">
                                  <a:solidFill>
                                    <a:schemeClr val="tx1"/>
                                  </a:solidFill>
                                  <a:latin typeface="Cambria Math" panose="02040503050406030204" pitchFamily="18" charset="0"/>
                                </a:rPr>
                              </m:ctrlPr>
                            </m:sSubPr>
                            <m:e>
                              <m:r>
                                <a:rPr lang="tr-TR" sz="2400" i="1">
                                  <a:solidFill>
                                    <a:schemeClr val="tx1"/>
                                  </a:solidFill>
                                  <a:latin typeface="Cambria Math" panose="02040503050406030204" pitchFamily="18" charset="0"/>
                                </a:rPr>
                                <m:t>𝑞</m:t>
                              </m:r>
                            </m:e>
                            <m:sub>
                              <m:r>
                                <a:rPr lang="tr-TR" sz="2400" i="1">
                                  <a:solidFill>
                                    <a:schemeClr val="tx1"/>
                                  </a:solidFill>
                                  <a:latin typeface="Cambria Math" panose="02040503050406030204" pitchFamily="18" charset="0"/>
                                </a:rPr>
                                <m:t>𝑖</m:t>
                              </m:r>
                            </m:sub>
                          </m:sSub>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
                            <m:sSubPr>
                              <m:ctrlPr>
                                <a:rPr lang="tr-TR" sz="2400" i="1">
                                  <a:solidFill>
                                    <a:schemeClr val="tx1"/>
                                  </a:solidFill>
                                  <a:latin typeface="Cambria Math" panose="02040503050406030204" pitchFamily="18" charset="0"/>
                                </a:rPr>
                              </m:ctrlPr>
                            </m:sSubPr>
                            <m:e>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Sub>
                        </m:num>
                        <m:den>
                          <m:f>
                            <m:fPr>
                              <m:ctrlPr>
                                <a:rPr lang="tr-TR" sz="2400" i="1">
                                  <a:solidFill>
                                    <a:schemeClr val="tx1"/>
                                  </a:solidFill>
                                  <a:latin typeface="Cambria Math" panose="02040503050406030204" pitchFamily="18" charset="0"/>
                                </a:rPr>
                              </m:ctrlPr>
                            </m:fPr>
                            <m:num>
                              <m:r>
                                <a:rPr lang="tr-TR" sz="2400" i="1">
                                  <a:solidFill>
                                    <a:schemeClr val="tx1"/>
                                  </a:solidFill>
                                  <a:latin typeface="Cambria Math" panose="02040503050406030204" pitchFamily="18" charset="0"/>
                                </a:rPr>
                                <m:t>𝑎</m:t>
                              </m:r>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up>
                                  <m:r>
                                    <a:rPr lang="tr-TR" sz="2400" i="1">
                                      <a:solidFill>
                                        <a:schemeClr val="tx1"/>
                                      </a:solidFill>
                                      <a:latin typeface="Cambria Math" panose="02040503050406030204" pitchFamily="18" charset="0"/>
                                    </a:rPr>
                                    <m:t>𝑏</m:t>
                                  </m:r>
                                </m:sup>
                              </m:sSubSup>
                            </m:num>
                            <m:den>
                              <m:r>
                                <a:rPr lang="tr-TR" sz="2400" i="0">
                                  <a:solidFill>
                                    <a:schemeClr val="tx1"/>
                                  </a:solidFill>
                                  <a:latin typeface="Cambria Math" panose="02040503050406030204" pitchFamily="18" charset="0"/>
                                </a:rPr>
                                <m:t>1+</m:t>
                              </m:r>
                              <m:r>
                                <a:rPr lang="tr-TR" sz="2400" i="1">
                                  <a:solidFill>
                                    <a:schemeClr val="tx1"/>
                                  </a:solidFill>
                                  <a:latin typeface="Cambria Math" panose="02040503050406030204" pitchFamily="18" charset="0"/>
                                </a:rPr>
                                <m:t>𝑏</m:t>
                              </m:r>
                            </m:den>
                          </m:f>
                          <m:r>
                            <a:rPr lang="tr-TR" sz="2400" i="0">
                              <a:solidFill>
                                <a:schemeClr val="tx1"/>
                              </a:solidFill>
                              <a:latin typeface="Cambria Math" panose="02040503050406030204" pitchFamily="18" charset="0"/>
                            </a:rPr>
                            <m:t>+</m:t>
                          </m:r>
                          <m:r>
                            <a:rPr lang="tr-TR" sz="2400" i="1">
                              <a:solidFill>
                                <a:schemeClr val="tx1"/>
                              </a:solidFill>
                              <a:latin typeface="Cambria Math" panose="02040503050406030204" pitchFamily="18" charset="0"/>
                            </a:rPr>
                            <m:t>𝑐</m:t>
                          </m:r>
                          <m:r>
                            <a:rPr lang="tr-TR" sz="2400" i="0">
                              <a:solidFill>
                                <a:schemeClr val="tx1"/>
                              </a:solidFill>
                              <a:latin typeface="Cambria Math" panose="02040503050406030204" pitchFamily="18" charset="0"/>
                            </a:rPr>
                            <m:t>+ </m:t>
                          </m:r>
                          <m:d>
                            <m:dPr>
                              <m:begChr m:val="{"/>
                              <m:endChr m:val="}"/>
                              <m:ctrlPr>
                                <a:rPr lang="tr-TR" sz="2400" i="1">
                                  <a:solidFill>
                                    <a:schemeClr val="tx1"/>
                                  </a:solidFill>
                                  <a:latin typeface="Cambria Math" panose="02040503050406030204" pitchFamily="18" charset="0"/>
                                </a:rPr>
                              </m:ctrlPr>
                            </m:dPr>
                            <m:e>
                              <m:r>
                                <a:rPr lang="tr-TR" sz="2400" i="0">
                                  <a:solidFill>
                                    <a:schemeClr val="tx1"/>
                                  </a:solidFill>
                                  <a:latin typeface="Cambria Math" panose="02040503050406030204" pitchFamily="18" charset="0"/>
                                </a:rPr>
                                <m:t>1798 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p>
                                <m:sSupPr>
                                  <m:ctrlPr>
                                    <a:rPr lang="tr-TR" sz="2400" i="1">
                                      <a:solidFill>
                                        <a:schemeClr val="tx1"/>
                                      </a:solidFill>
                                      <a:latin typeface="Cambria Math" panose="02040503050406030204" pitchFamily="18" charset="0"/>
                                    </a:rPr>
                                  </m:ctrlPr>
                                </m:sSupPr>
                                <m:e>
                                  <m:r>
                                    <a:rPr lang="tr-TR" sz="2400" i="1">
                                      <a:solidFill>
                                        <a:schemeClr val="tx1"/>
                                      </a:solidFill>
                                      <a:latin typeface="Cambria Math" panose="02040503050406030204" pitchFamily="18" charset="0"/>
                                    </a:rPr>
                                    <m:t>𝑛</m:t>
                                  </m:r>
                                </m:e>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8</m:t>
                                      </m:r>
                                    </m:den>
                                  </m:f>
                                  <m:r>
                                    <a:rPr lang="tr-TR" sz="2400" i="0">
                                      <a:solidFill>
                                        <a:schemeClr val="tx1"/>
                                      </a:solidFill>
                                      <a:latin typeface="Cambria Math" panose="02040503050406030204" pitchFamily="18" charset="0"/>
                                    </a:rPr>
                                    <m:t> </m:t>
                                  </m:r>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1">
                                      <a:solidFill>
                                        <a:schemeClr val="tx1"/>
                                      </a:solidFill>
                                      <a:latin typeface="Cambria Math" panose="02040503050406030204" pitchFamily="18" charset="0"/>
                                    </a:rPr>
                                    <m:t>𝑞</m:t>
                                  </m:r>
                                </m:e>
                                <m:sub>
                                  <m:r>
                                    <a:rPr lang="tr-TR" sz="2400" i="1">
                                      <a:solidFill>
                                        <a:schemeClr val="tx1"/>
                                      </a:solidFill>
                                      <a:latin typeface="Cambria Math" panose="02040503050406030204" pitchFamily="18" charset="0"/>
                                    </a:rPr>
                                    <m:t>𝑢</m:t>
                                  </m:r>
                                </m:sub>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9</m:t>
                                      </m:r>
                                    </m:num>
                                    <m:den>
                                      <m:r>
                                        <a:rPr lang="tr-TR" sz="2400" i="0">
                                          <a:solidFill>
                                            <a:schemeClr val="tx1"/>
                                          </a:solidFill>
                                          <a:latin typeface="Cambria Math" panose="02040503050406030204" pitchFamily="18" charset="0"/>
                                        </a:rPr>
                                        <m:t>16</m:t>
                                      </m:r>
                                    </m:den>
                                  </m:f>
                                </m:sup>
                              </m:sSub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16</m:t>
                                      </m:r>
                                    </m:den>
                                  </m:f>
                                </m:sup>
                              </m:sSubSup>
                            </m:e>
                          </m:d>
                        </m:den>
                      </m:f>
                    </m:oMath>
                  </m:oMathPara>
                </a14:m>
                <a:endParaRPr lang="tr-TR" sz="2400" dirty="0"/>
              </a:p>
            </p:txBody>
          </p:sp>
        </mc:Choice>
        <mc:Fallback xmlns="">
          <p:sp>
            <p:nvSpPr>
              <p:cNvPr id="5" name="Dikdörtgen 4"/>
              <p:cNvSpPr>
                <a:spLocks noRot="1" noChangeAspect="1" noMove="1" noResize="1" noEditPoints="1" noAdjustHandles="1" noChangeArrowheads="1" noChangeShapeType="1" noTextEdit="1"/>
              </p:cNvSpPr>
              <p:nvPr/>
            </p:nvSpPr>
            <p:spPr>
              <a:xfrm>
                <a:off x="236669" y="1812212"/>
                <a:ext cx="7722855" cy="1254126"/>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236669" y="3827434"/>
                <a:ext cx="11067208" cy="10830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sz="2200" smtClean="0">
                          <a:solidFill>
                            <a:schemeClr val="tx1"/>
                          </a:solidFill>
                          <a:latin typeface="Cambria Math" panose="02040503050406030204" pitchFamily="18" charset="0"/>
                        </a:rPr>
                        <m:t>−</m:t>
                      </m:r>
                      <m:r>
                        <a:rPr lang="tr-TR" sz="2200" i="1">
                          <a:solidFill>
                            <a:schemeClr val="tx1"/>
                          </a:solidFill>
                          <a:latin typeface="Cambria Math" panose="02040503050406030204" pitchFamily="18" charset="0"/>
                        </a:rPr>
                        <m:t>𝐿𝑚𝑎𝑥</m:t>
                      </m:r>
                      <m:r>
                        <a:rPr lang="tr-TR" sz="2200" i="0">
                          <a:solidFill>
                            <a:schemeClr val="tx1"/>
                          </a:solidFill>
                          <a:latin typeface="Cambria Math" panose="02040503050406030204" pitchFamily="18" charset="0"/>
                        </a:rPr>
                        <m:t>=</m:t>
                      </m:r>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6 </m:t>
                          </m:r>
                          <m:r>
                            <m:rPr>
                              <m:sty m:val="p"/>
                            </m:rPr>
                            <a:rPr lang="tr-TR" sz="2200" i="0">
                              <a:solidFill>
                                <a:schemeClr val="tx1"/>
                              </a:solidFill>
                              <a:latin typeface="Cambria Math" panose="02040503050406030204" pitchFamily="18" charset="0"/>
                            </a:rPr>
                            <m:t>x</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10</m:t>
                              </m:r>
                            </m:e>
                            <m:sup>
                              <m:r>
                                <a:rPr lang="tr-TR" sz="2200" i="0">
                                  <a:solidFill>
                                    <a:schemeClr val="tx1"/>
                                  </a:solidFill>
                                  <a:latin typeface="Cambria Math" panose="02040503050406030204" pitchFamily="18" charset="0"/>
                                </a:rPr>
                                <m:t>4  </m:t>
                              </m:r>
                            </m:sup>
                          </m:sSup>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0.001</m:t>
                          </m:r>
                          <m:r>
                            <a:rPr lang="tr-TR" sz="2200" b="0" i="0" smtClean="0">
                              <a:solidFill>
                                <a:schemeClr val="tx1"/>
                              </a:solidFill>
                              <a:latin typeface="Cambria Math" panose="02040503050406030204" pitchFamily="18" charset="0"/>
                            </a:rPr>
                            <m:t>33</m:t>
                          </m:r>
                          <m:r>
                            <a:rPr lang="tr-TR" sz="2200" i="0">
                              <a:solidFill>
                                <a:schemeClr val="tx1"/>
                              </a:solidFill>
                              <a:latin typeface="Cambria Math" panose="02040503050406030204" pitchFamily="18" charset="0"/>
                            </a:rPr>
                            <m:t>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250</m:t>
                          </m:r>
                        </m:num>
                        <m:den>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0.9957 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250</m:t>
                                  </m:r>
                                </m:e>
                                <m:sup>
                                  <m:r>
                                    <a:rPr lang="tr-TR" sz="2200" i="0">
                                      <a:solidFill>
                                        <a:schemeClr val="tx1"/>
                                      </a:solidFill>
                                      <a:latin typeface="Cambria Math" panose="02040503050406030204" pitchFamily="18" charset="0"/>
                                    </a:rPr>
                                    <m:t>0.729</m:t>
                                  </m:r>
                                </m:sup>
                              </m:sSup>
                            </m:num>
                            <m:den>
                              <m:r>
                                <a:rPr lang="tr-TR" sz="2200" i="0">
                                  <a:solidFill>
                                    <a:schemeClr val="tx1"/>
                                  </a:solidFill>
                                  <a:latin typeface="Cambria Math" panose="02040503050406030204" pitchFamily="18" charset="0"/>
                                </a:rPr>
                                <m:t>1+0.729</m:t>
                              </m:r>
                            </m:den>
                          </m:f>
                          <m:r>
                            <a:rPr lang="tr-TR" sz="2200" i="0">
                              <a:solidFill>
                                <a:schemeClr val="tx1"/>
                              </a:solidFill>
                              <a:latin typeface="Cambria Math" panose="02040503050406030204" pitchFamily="18" charset="0"/>
                            </a:rPr>
                            <m:t>+7.0+ </m:t>
                          </m:r>
                          <m:d>
                            <m:dPr>
                              <m:begChr m:val="{"/>
                              <m:endChr m:val="}"/>
                              <m:ctrlPr>
                                <a:rPr lang="tr-TR" sz="2200" i="1">
                                  <a:solidFill>
                                    <a:schemeClr val="tx1"/>
                                  </a:solidFill>
                                  <a:latin typeface="Cambria Math" panose="02040503050406030204" pitchFamily="18" charset="0"/>
                                </a:rPr>
                              </m:ctrlPr>
                            </m:dPr>
                            <m:e>
                              <m:r>
                                <a:rPr lang="tr-TR" sz="2200" i="0">
                                  <a:solidFill>
                                    <a:schemeClr val="tx1"/>
                                  </a:solidFill>
                                  <a:latin typeface="Cambria Math" panose="02040503050406030204" pitchFamily="18" charset="0"/>
                                </a:rPr>
                                <m:t>1798 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0.15</m:t>
                                  </m:r>
                                </m:e>
                                <m:sup>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3</m:t>
                                      </m:r>
                                    </m:num>
                                    <m:den>
                                      <m:r>
                                        <a:rPr lang="tr-TR" sz="2200" i="0">
                                          <a:solidFill>
                                            <a:schemeClr val="tx1"/>
                                          </a:solidFill>
                                          <a:latin typeface="Cambria Math" panose="02040503050406030204" pitchFamily="18" charset="0"/>
                                        </a:rPr>
                                        <m:t>8</m:t>
                                      </m:r>
                                    </m:den>
                                  </m:f>
                                  <m:r>
                                    <a:rPr lang="tr-TR" sz="2200" i="0">
                                      <a:solidFill>
                                        <a:schemeClr val="tx1"/>
                                      </a:solidFill>
                                      <a:latin typeface="Cambria Math" panose="02040503050406030204" pitchFamily="18" charset="0"/>
                                    </a:rPr>
                                    <m:t> </m:t>
                                  </m:r>
                                </m:sup>
                              </m:sSup>
                              <m:r>
                                <a:rPr lang="tr-TR" sz="2200" i="0">
                                  <a:solidFill>
                                    <a:schemeClr val="tx1"/>
                                  </a:solidFill>
                                  <a:latin typeface="Cambria Math" panose="02040503050406030204" pitchFamily="18" charset="0"/>
                                </a:rPr>
                                <m:t>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0.001</m:t>
                                  </m:r>
                                  <m:r>
                                    <a:rPr lang="tr-TR" sz="2200" b="0" i="0" smtClean="0">
                                      <a:solidFill>
                                        <a:schemeClr val="tx1"/>
                                      </a:solidFill>
                                      <a:latin typeface="Cambria Math" panose="02040503050406030204" pitchFamily="18" charset="0"/>
                                    </a:rPr>
                                    <m:t>33</m:t>
                                  </m:r>
                                </m:e>
                                <m:sup>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9</m:t>
                                      </m:r>
                                    </m:num>
                                    <m:den>
                                      <m:r>
                                        <a:rPr lang="tr-TR" sz="2200" i="0">
                                          <a:solidFill>
                                            <a:schemeClr val="tx1"/>
                                          </a:solidFill>
                                          <a:latin typeface="Cambria Math" panose="02040503050406030204" pitchFamily="18" charset="0"/>
                                        </a:rPr>
                                        <m:t>16</m:t>
                                      </m:r>
                                    </m:den>
                                  </m:f>
                                </m:sup>
                              </m:sSup>
                              <m:r>
                                <a:rPr lang="tr-TR" sz="2200" i="0">
                                  <a:solidFill>
                                    <a:schemeClr val="tx1"/>
                                  </a:solidFill>
                                  <a:latin typeface="Cambria Math" panose="02040503050406030204" pitchFamily="18" charset="0"/>
                                </a:rPr>
                                <m:t>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250</m:t>
                                  </m:r>
                                </m:e>
                                <m:sup>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3</m:t>
                                      </m:r>
                                    </m:num>
                                    <m:den>
                                      <m:r>
                                        <a:rPr lang="tr-TR" sz="2200" i="0">
                                          <a:solidFill>
                                            <a:schemeClr val="tx1"/>
                                          </a:solidFill>
                                          <a:latin typeface="Cambria Math" panose="02040503050406030204" pitchFamily="18" charset="0"/>
                                        </a:rPr>
                                        <m:t>16</m:t>
                                      </m:r>
                                    </m:den>
                                  </m:f>
                                </m:sup>
                              </m:sSup>
                            </m:e>
                          </m:d>
                        </m:den>
                      </m:f>
                      <m:r>
                        <a:rPr lang="tr-TR" sz="2200" i="0">
                          <a:solidFill>
                            <a:schemeClr val="tx1"/>
                          </a:solidFill>
                          <a:latin typeface="Cambria Math" panose="02040503050406030204" pitchFamily="18" charset="0"/>
                        </a:rPr>
                        <m:t>=</m:t>
                      </m:r>
                      <m:r>
                        <a:rPr lang="tr-TR" sz="2200" b="0" i="0" smtClean="0">
                          <a:solidFill>
                            <a:schemeClr val="tx1"/>
                          </a:solidFill>
                          <a:latin typeface="Cambria Math" panose="02040503050406030204" pitchFamily="18" charset="0"/>
                        </a:rPr>
                        <m:t>201.2</m:t>
                      </m:r>
                      <m:r>
                        <a:rPr lang="tr-TR" sz="2200" i="0">
                          <a:solidFill>
                            <a:schemeClr val="tx1"/>
                          </a:solidFill>
                          <a:latin typeface="Cambria Math" panose="02040503050406030204" pitchFamily="18" charset="0"/>
                        </a:rPr>
                        <m:t> </m:t>
                      </m:r>
                      <m:r>
                        <a:rPr lang="tr-TR" sz="2200" i="1">
                          <a:solidFill>
                            <a:schemeClr val="tx1"/>
                          </a:solidFill>
                          <a:latin typeface="Cambria Math" panose="02040503050406030204" pitchFamily="18" charset="0"/>
                        </a:rPr>
                        <m:t>𝑚</m:t>
                      </m:r>
                    </m:oMath>
                  </m:oMathPara>
                </a14:m>
                <a:endParaRPr lang="tr-TR" sz="2200"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236669" y="3827434"/>
                <a:ext cx="11067208" cy="1083053"/>
              </a:xfrm>
              <a:prstGeom prst="rect">
                <a:avLst/>
              </a:prstGeom>
              <a:blipFill>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000574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9053" y="816444"/>
            <a:ext cx="3038011"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Tava uzunluğu</a:t>
            </a:r>
            <a:endParaRPr lang="tr-TR" sz="2800" dirty="0">
              <a:latin typeface="Comic Sans MS" panose="030F0702030302020204" pitchFamily="66" charset="0"/>
            </a:endParaRPr>
          </a:p>
        </p:txBody>
      </p:sp>
      <p:sp>
        <p:nvSpPr>
          <p:cNvPr id="3" name="Dikdörtgen 2"/>
          <p:cNvSpPr/>
          <p:nvPr/>
        </p:nvSpPr>
        <p:spPr>
          <a:xfrm>
            <a:off x="869053" y="1842389"/>
            <a:ext cx="10166809" cy="2677656"/>
          </a:xfrm>
          <a:prstGeom prst="rect">
            <a:avLst/>
          </a:prstGeom>
        </p:spPr>
        <p:txBody>
          <a:bodyPr wrap="square">
            <a:spAutoFit/>
          </a:bodyPr>
          <a:lstStyle/>
          <a:p>
            <a:pPr algn="just"/>
            <a:r>
              <a:rPr lang="tr-TR" altLang="tr-TR" sz="2800" dirty="0">
                <a:latin typeface="Comic Sans MS" panose="030F0702030302020204" pitchFamily="66" charset="0"/>
              </a:rPr>
              <a:t>Sulama doğrultusundaki arazi uzunluğu 480 m olduğundan ve tava uzunluğu maksimum akış uzunluğundan fazla olamayacağından bu arazi kenarı boyunca 3 adet tava yerleştirilir ve tava uzunluğu; </a:t>
            </a:r>
          </a:p>
          <a:p>
            <a:endParaRPr lang="tr-TR" altLang="tr-TR" sz="2800" dirty="0" smtClean="0">
              <a:latin typeface="Comic Sans MS" panose="030F0702030302020204" pitchFamily="66" charset="0"/>
            </a:endParaRPr>
          </a:p>
          <a:p>
            <a:r>
              <a:rPr lang="tr-TR" altLang="tr-TR" sz="2800" dirty="0" smtClean="0">
                <a:latin typeface="Comic Sans MS" panose="030F0702030302020204" pitchFamily="66" charset="0"/>
              </a:rPr>
              <a:t>L </a:t>
            </a:r>
            <a:r>
              <a:rPr lang="tr-TR" altLang="tr-TR" sz="2800" dirty="0">
                <a:latin typeface="Comic Sans MS" panose="030F0702030302020204" pitchFamily="66" charset="0"/>
              </a:rPr>
              <a:t>= 160 m &lt; </a:t>
            </a:r>
            <a:r>
              <a:rPr lang="tr-TR" altLang="tr-TR" sz="2800" dirty="0" err="1">
                <a:latin typeface="Comic Sans MS" panose="030F0702030302020204" pitchFamily="66" charset="0"/>
              </a:rPr>
              <a:t>Lmax</a:t>
            </a:r>
            <a:r>
              <a:rPr lang="tr-TR" altLang="tr-TR" sz="2800" dirty="0">
                <a:latin typeface="Comic Sans MS" panose="030F0702030302020204" pitchFamily="66" charset="0"/>
              </a:rPr>
              <a:t> alınır. </a:t>
            </a:r>
          </a:p>
        </p:txBody>
      </p:sp>
    </p:spTree>
    <p:extLst>
      <p:ext uri="{BB962C8B-B14F-4D97-AF65-F5344CB8AC3E}">
        <p14:creationId xmlns:p14="http://schemas.microsoft.com/office/powerpoint/2010/main" val="4270782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30572" y="721851"/>
            <a:ext cx="2714205" cy="523220"/>
          </a:xfrm>
          <a:prstGeom prst="rect">
            <a:avLst/>
          </a:prstGeom>
        </p:spPr>
        <p:txBody>
          <a:bodyPr wrap="none">
            <a:spAutoFit/>
          </a:bodyPr>
          <a:lstStyle/>
          <a:p>
            <a:r>
              <a:rPr lang="tr-TR" altLang="tr-TR" sz="2800" b="1" dirty="0">
                <a:latin typeface="Comic Sans MS" panose="030F0702030302020204" pitchFamily="66" charset="0"/>
              </a:rPr>
              <a:t>Sulama süresi;</a:t>
            </a:r>
            <a:endParaRPr lang="tr-TR" sz="2800" dirty="0">
              <a:latin typeface="Comic Sans MS" panose="030F0702030302020204" pitchFamily="66" charset="0"/>
            </a:endParaRPr>
          </a:p>
        </p:txBody>
      </p:sp>
      <p:sp>
        <p:nvSpPr>
          <p:cNvPr id="4" name="Dikdörtgen 3"/>
          <p:cNvSpPr/>
          <p:nvPr/>
        </p:nvSpPr>
        <p:spPr>
          <a:xfrm>
            <a:off x="830572" y="3401989"/>
            <a:ext cx="7104830" cy="523220"/>
          </a:xfrm>
          <a:prstGeom prst="rect">
            <a:avLst/>
          </a:prstGeom>
        </p:spPr>
        <p:txBody>
          <a:bodyPr wrap="none">
            <a:spAutoFit/>
          </a:bodyPr>
          <a:lstStyle/>
          <a:p>
            <a:pPr algn="just"/>
            <a:r>
              <a:rPr lang="tr-TR" altLang="tr-TR" sz="2800" dirty="0">
                <a:latin typeface="Comic Sans MS" panose="030F0702030302020204" pitchFamily="66" charset="0"/>
              </a:rPr>
              <a:t>Tava sulama yönteminde </a:t>
            </a:r>
            <a:r>
              <a:rPr lang="tr-TR" altLang="tr-TR" sz="2800" dirty="0" err="1">
                <a:latin typeface="Comic Sans MS" panose="030F0702030302020204" pitchFamily="66" charset="0"/>
              </a:rPr>
              <a:t>Ea</a:t>
            </a:r>
            <a:r>
              <a:rPr lang="tr-TR" altLang="tr-TR" sz="2800" dirty="0">
                <a:latin typeface="Comic Sans MS" panose="030F0702030302020204" pitchFamily="66" charset="0"/>
              </a:rPr>
              <a:t> = % 80 alınır. </a:t>
            </a:r>
          </a:p>
        </p:txBody>
      </p:sp>
      <mc:AlternateContent xmlns:mc="http://schemas.openxmlformats.org/markup-compatibility/2006" xmlns:a14="http://schemas.microsoft.com/office/drawing/2010/main">
        <mc:Choice Requires="a14">
          <p:sp>
            <p:nvSpPr>
              <p:cNvPr id="5" name="Dikdörtgen 4"/>
              <p:cNvSpPr/>
              <p:nvPr/>
            </p:nvSpPr>
            <p:spPr>
              <a:xfrm>
                <a:off x="830572" y="1991003"/>
                <a:ext cx="9163599" cy="983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𝑇</m:t>
                          </m:r>
                        </m:e>
                        <m:sub>
                          <m:r>
                            <a:rPr lang="tr-TR" sz="2800" i="1">
                              <a:solidFill>
                                <a:schemeClr val="tx1"/>
                              </a:solidFill>
                              <a:latin typeface="Cambria Math" panose="02040503050406030204" pitchFamily="18" charset="0"/>
                            </a:rPr>
                            <m:t>𝑎</m:t>
                          </m:r>
                        </m:sub>
                      </m:sSub>
                      <m:r>
                        <a:rPr lang="tr-TR" sz="2800" i="0">
                          <a:solidFill>
                            <a:schemeClr val="tx1"/>
                          </a:solidFill>
                          <a:latin typeface="Cambria Math" panose="02040503050406030204" pitchFamily="18" charset="0"/>
                        </a:rPr>
                        <m:t>=</m:t>
                      </m:r>
                      <m:f>
                        <m:fPr>
                          <m:ctrlPr>
                            <a:rPr lang="tr-TR" sz="2800" i="1">
                              <a:solidFill>
                                <a:schemeClr val="tx1"/>
                              </a:solidFill>
                              <a:latin typeface="Cambria Math" panose="02040503050406030204" pitchFamily="18" charset="0"/>
                            </a:rPr>
                          </m:ctrlPr>
                        </m:fPr>
                        <m:num>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𝑑</m:t>
                              </m:r>
                            </m:e>
                            <m:sub>
                              <m:r>
                                <a:rPr lang="tr-TR" sz="2800" i="1">
                                  <a:solidFill>
                                    <a:schemeClr val="tx1"/>
                                  </a:solidFill>
                                  <a:latin typeface="Cambria Math" panose="02040503050406030204" pitchFamily="18" charset="0"/>
                                </a:rPr>
                                <m:t>𝑛</m:t>
                              </m:r>
                              <m:r>
                                <a:rPr lang="tr-TR" sz="2800" i="0">
                                  <a:solidFill>
                                    <a:schemeClr val="tx1"/>
                                  </a:solidFill>
                                  <a:latin typeface="Cambria Math" panose="02040503050406030204" pitchFamily="18" charset="0"/>
                                </a:rPr>
                                <m:t> </m:t>
                              </m:r>
                            </m:sub>
                          </m:sSub>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m:t>
                          </m:r>
                          <m:r>
                            <a:rPr lang="tr-TR" sz="2800" i="1">
                              <a:solidFill>
                                <a:schemeClr val="tx1"/>
                              </a:solidFill>
                              <a:latin typeface="Cambria Math" panose="02040503050406030204" pitchFamily="18" charset="0"/>
                            </a:rPr>
                            <m:t>𝐿</m:t>
                          </m:r>
                        </m:num>
                        <m:den>
                          <m:r>
                            <a:rPr lang="tr-TR" sz="2800" i="0">
                              <a:solidFill>
                                <a:schemeClr val="tx1"/>
                              </a:solidFill>
                              <a:latin typeface="Cambria Math" panose="02040503050406030204" pitchFamily="18" charset="0"/>
                            </a:rPr>
                            <m:t>600 </m:t>
                          </m:r>
                          <m:r>
                            <m:rPr>
                              <m:sty m:val="p"/>
                            </m:rPr>
                            <a:rPr lang="tr-TR" sz="2800" i="0">
                              <a:solidFill>
                                <a:schemeClr val="tx1"/>
                              </a:solidFill>
                              <a:latin typeface="Cambria Math" panose="02040503050406030204" pitchFamily="18" charset="0"/>
                            </a:rPr>
                            <m:t>x</m:t>
                          </m:r>
                          <m:r>
                            <a:rPr lang="tr-TR" sz="2800" i="0">
                              <a:solidFill>
                                <a:schemeClr val="tx1"/>
                              </a:solidFill>
                              <a:latin typeface="Cambria Math" panose="02040503050406030204" pitchFamily="18" charset="0"/>
                            </a:rPr>
                            <m:t> </m:t>
                          </m:r>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𝑞</m:t>
                              </m:r>
                            </m:e>
                            <m:sub>
                              <m:r>
                                <a:rPr lang="tr-TR" sz="2800" i="1">
                                  <a:solidFill>
                                    <a:schemeClr val="tx1"/>
                                  </a:solidFill>
                                  <a:latin typeface="Cambria Math" panose="02040503050406030204" pitchFamily="18" charset="0"/>
                                </a:rPr>
                                <m:t>𝑢</m:t>
                              </m:r>
                              <m:r>
                                <a:rPr lang="tr-TR" sz="2800" i="0">
                                  <a:solidFill>
                                    <a:schemeClr val="tx1"/>
                                  </a:solidFill>
                                  <a:latin typeface="Cambria Math" panose="02040503050406030204" pitchFamily="18" charset="0"/>
                                </a:rPr>
                                <m:t> </m:t>
                              </m:r>
                            </m:sub>
                          </m:sSub>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m:t>
                          </m:r>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𝐸</m:t>
                              </m:r>
                            </m:e>
                            <m:sub>
                              <m:r>
                                <a:rPr lang="tr-TR" sz="2800" i="1">
                                  <a:solidFill>
                                    <a:schemeClr val="tx1"/>
                                  </a:solidFill>
                                  <a:latin typeface="Cambria Math" panose="02040503050406030204" pitchFamily="18" charset="0"/>
                                </a:rPr>
                                <m:t>𝑎</m:t>
                              </m:r>
                            </m:sub>
                          </m:sSub>
                        </m:den>
                      </m:f>
                      <m:r>
                        <a:rPr lang="tr-TR" sz="2800" i="0">
                          <a:solidFill>
                            <a:schemeClr val="tx1"/>
                          </a:solidFill>
                          <a:latin typeface="Cambria Math" panose="02040503050406030204" pitchFamily="18" charset="0"/>
                        </a:rPr>
                        <m:t>= </m:t>
                      </m:r>
                      <m:f>
                        <m:fPr>
                          <m:ctrlPr>
                            <a:rPr lang="tr-TR" sz="2800" i="1">
                              <a:solidFill>
                                <a:schemeClr val="tx1"/>
                              </a:solidFill>
                              <a:latin typeface="Cambria Math" panose="02040503050406030204" pitchFamily="18" charset="0"/>
                            </a:rPr>
                          </m:ctrlPr>
                        </m:fPr>
                        <m:num>
                          <m:r>
                            <a:rPr lang="tr-TR" sz="2800" i="0">
                              <a:solidFill>
                                <a:schemeClr val="tx1"/>
                              </a:solidFill>
                              <a:latin typeface="Cambria Math" panose="02040503050406030204" pitchFamily="18" charset="0"/>
                            </a:rPr>
                            <m:t>90 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160</m:t>
                          </m:r>
                        </m:num>
                        <m:den>
                          <m:r>
                            <a:rPr lang="tr-TR" sz="2800" i="0">
                              <a:solidFill>
                                <a:schemeClr val="tx1"/>
                              </a:solidFill>
                              <a:latin typeface="Cambria Math" panose="02040503050406030204" pitchFamily="18" charset="0"/>
                            </a:rPr>
                            <m:t>600 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0.00133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80</m:t>
                          </m:r>
                        </m:den>
                      </m:f>
                      <m:r>
                        <a:rPr lang="tr-TR" sz="2800" i="0">
                          <a:solidFill>
                            <a:schemeClr val="tx1"/>
                          </a:solidFill>
                          <a:latin typeface="Cambria Math" panose="02040503050406030204" pitchFamily="18" charset="0"/>
                        </a:rPr>
                        <m:t>=226 </m:t>
                      </m:r>
                      <m:r>
                        <a:rPr lang="tr-TR" sz="2800" i="1">
                          <a:solidFill>
                            <a:schemeClr val="tx1"/>
                          </a:solidFill>
                          <a:latin typeface="Cambria Math" panose="02040503050406030204" pitchFamily="18" charset="0"/>
                        </a:rPr>
                        <m:t>𝑑𝑘</m:t>
                      </m:r>
                      <m:r>
                        <a:rPr lang="tr-TR" sz="2800" i="0">
                          <a:solidFill>
                            <a:schemeClr val="tx1"/>
                          </a:solidFill>
                          <a:latin typeface="Cambria Math" panose="02040503050406030204" pitchFamily="18" charset="0"/>
                        </a:rPr>
                        <m:t>≅4 </m:t>
                      </m:r>
                      <m:r>
                        <a:rPr lang="tr-TR" sz="2800" i="1">
                          <a:solidFill>
                            <a:schemeClr val="tx1"/>
                          </a:solidFill>
                          <a:latin typeface="Cambria Math" panose="02040503050406030204" pitchFamily="18" charset="0"/>
                        </a:rPr>
                        <m:t>h</m:t>
                      </m:r>
                    </m:oMath>
                  </m:oMathPara>
                </a14:m>
                <a:endParaRPr lang="tr-TR" sz="2800" dirty="0">
                  <a:solidFill>
                    <a:schemeClr val="tx1"/>
                  </a:solidFill>
                </a:endParaRPr>
              </a:p>
            </p:txBody>
          </p:sp>
        </mc:Choice>
        <mc:Fallback xmlns="">
          <p:sp>
            <p:nvSpPr>
              <p:cNvPr id="5" name="Dikdörtgen 4"/>
              <p:cNvSpPr>
                <a:spLocks noRot="1" noChangeAspect="1" noMove="1" noResize="1" noEditPoints="1" noAdjustHandles="1" noChangeArrowheads="1" noChangeShapeType="1" noTextEdit="1"/>
              </p:cNvSpPr>
              <p:nvPr/>
            </p:nvSpPr>
            <p:spPr>
              <a:xfrm>
                <a:off x="830572" y="1991003"/>
                <a:ext cx="9163599" cy="983154"/>
              </a:xfrm>
              <a:prstGeom prst="rect">
                <a:avLst/>
              </a:prstGeom>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873177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246408"/>
            <a:ext cx="8534400" cy="1507067"/>
          </a:xfrm>
        </p:spPr>
        <p:txBody>
          <a:bodyPr/>
          <a:lstStyle/>
          <a:p>
            <a:r>
              <a:rPr lang="tr-TR" altLang="tr-TR" i="1" dirty="0">
                <a:latin typeface="Comic Sans MS" panose="030F0702030302020204" pitchFamily="66" charset="0"/>
              </a:rPr>
              <a:t>SONUÇ;</a:t>
            </a:r>
            <a:endParaRPr lang="tr-TR" dirty="0">
              <a:latin typeface="Comic Sans MS" panose="030F0702030302020204" pitchFamily="66" charset="0"/>
            </a:endParaRPr>
          </a:p>
        </p:txBody>
      </p:sp>
      <p:sp>
        <p:nvSpPr>
          <p:cNvPr id="3" name="İçerik Yer Tutucusu 2"/>
          <p:cNvSpPr>
            <a:spLocks noGrp="1"/>
          </p:cNvSpPr>
          <p:nvPr>
            <p:ph idx="1"/>
          </p:nvPr>
        </p:nvSpPr>
        <p:spPr>
          <a:xfrm>
            <a:off x="684211" y="1489842"/>
            <a:ext cx="10193995" cy="3615267"/>
          </a:xfrm>
        </p:spPr>
        <p:txBody>
          <a:bodyPr>
            <a:normAutofit/>
          </a:bodyPr>
          <a:lstStyle/>
          <a:p>
            <a:pPr algn="just">
              <a:lnSpc>
                <a:spcPct val="150000"/>
              </a:lnSpc>
            </a:pPr>
            <a:r>
              <a:rPr lang="tr-TR" altLang="tr-TR" sz="3200" b="1" dirty="0">
                <a:latin typeface="Comic Sans MS" panose="030F0702030302020204" pitchFamily="66" charset="0"/>
              </a:rPr>
              <a:t>Arazide toplam 12 tava vardır. Günde 2 tava sulanır, dolayısıyla sulama 6 günde biter.</a:t>
            </a:r>
            <a:r>
              <a:rPr lang="tr-TR" altLang="tr-TR" sz="3200" dirty="0">
                <a:latin typeface="Comic Sans MS" panose="030F0702030302020204" pitchFamily="66" charset="0"/>
              </a:rPr>
              <a:t> </a:t>
            </a:r>
          </a:p>
        </p:txBody>
      </p:sp>
    </p:spTree>
    <p:extLst>
      <p:ext uri="{BB962C8B-B14F-4D97-AF65-F5344CB8AC3E}">
        <p14:creationId xmlns:p14="http://schemas.microsoft.com/office/powerpoint/2010/main" val="1657640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2967335"/>
            <a:ext cx="6096000" cy="646331"/>
          </a:xfrm>
          <a:prstGeom prst="rect">
            <a:avLst/>
          </a:prstGeom>
        </p:spPr>
        <p:txBody>
          <a:bodyPr>
            <a:spAutoFit/>
          </a:bodyPr>
          <a:lstStyle/>
          <a:p>
            <a:r>
              <a:rPr lang="tr-TR" altLang="tr-TR" dirty="0"/>
              <a:t/>
            </a:r>
            <a:br>
              <a:rPr lang="tr-TR" altLang="tr-TR" dirty="0"/>
            </a:br>
            <a:endParaRPr lang="tr-TR" dirty="0"/>
          </a:p>
        </p:txBody>
      </p:sp>
      <p:sp>
        <p:nvSpPr>
          <p:cNvPr id="3" name="Dikdörtgen 2"/>
          <p:cNvSpPr/>
          <p:nvPr/>
        </p:nvSpPr>
        <p:spPr>
          <a:xfrm>
            <a:off x="625145" y="842498"/>
            <a:ext cx="11041337" cy="954107"/>
          </a:xfrm>
          <a:prstGeom prst="rect">
            <a:avLst/>
          </a:prstGeom>
        </p:spPr>
        <p:txBody>
          <a:bodyPr wrap="square">
            <a:spAutoFit/>
          </a:bodyPr>
          <a:lstStyle/>
          <a:p>
            <a:r>
              <a:rPr lang="tr-TR" altLang="tr-TR" sz="2800" b="1" i="1" dirty="0">
                <a:latin typeface="Comic Sans MS" panose="030F0702030302020204" pitchFamily="66" charset="0"/>
              </a:rPr>
              <a:t>3. ALTERNATİF:</a:t>
            </a:r>
            <a:r>
              <a:rPr lang="tr-TR" altLang="tr-TR" sz="2800" dirty="0">
                <a:latin typeface="Comic Sans MS" panose="030F0702030302020204" pitchFamily="66" charset="0"/>
              </a:rPr>
              <a:t> arazi enine 5 tava </a:t>
            </a:r>
            <a:r>
              <a:rPr lang="tr-TR" altLang="tr-TR" sz="2800" dirty="0" smtClean="0">
                <a:latin typeface="Comic Sans MS" panose="030F0702030302020204" pitchFamily="66" charset="0"/>
              </a:rPr>
              <a:t>yerleştirilsin. Tava </a:t>
            </a:r>
            <a:r>
              <a:rPr lang="tr-TR" altLang="tr-TR" sz="2800" dirty="0">
                <a:latin typeface="Comic Sans MS" panose="030F0702030302020204" pitchFamily="66" charset="0"/>
              </a:rPr>
              <a:t>eni 48 m olsun (b = 48 m), </a:t>
            </a:r>
            <a:endParaRPr lang="tr-TR" sz="2800" dirty="0"/>
          </a:p>
        </p:txBody>
      </p:sp>
      <p:sp>
        <p:nvSpPr>
          <p:cNvPr id="4" name="Dikdörtgen 3"/>
          <p:cNvSpPr/>
          <p:nvPr/>
        </p:nvSpPr>
        <p:spPr>
          <a:xfrm>
            <a:off x="625145" y="2282637"/>
            <a:ext cx="3844322"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Birim tava debisi;</a:t>
            </a:r>
            <a:r>
              <a:rPr lang="tr-TR" altLang="tr-TR" sz="2800" dirty="0">
                <a:latin typeface="Comic Sans MS" panose="030F0702030302020204" pitchFamily="66"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4145566499"/>
              </p:ext>
            </p:extLst>
          </p:nvPr>
        </p:nvGraphicFramePr>
        <p:xfrm>
          <a:off x="625144" y="3416369"/>
          <a:ext cx="10694497" cy="887617"/>
        </p:xfrm>
        <a:graphic>
          <a:graphicData uri="http://schemas.openxmlformats.org/presentationml/2006/ole">
            <mc:AlternateContent xmlns:mc="http://schemas.openxmlformats.org/markup-compatibility/2006">
              <mc:Choice xmlns:v="urn:schemas-microsoft-com:vml" Requires="v">
                <p:oleObj spid="_x0000_s11294" name="Denklem" r:id="rId3" imgW="3962160" imgH="393480" progId="Equation.3">
                  <p:embed/>
                </p:oleObj>
              </mc:Choice>
              <mc:Fallback>
                <p:oleObj name="Denklem" r:id="rId3" imgW="3962160" imgH="393480" progId="Equation.3">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44" y="3416369"/>
                        <a:ext cx="10694497" cy="887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227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6571" y="832209"/>
            <a:ext cx="4924746"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Maksimum akış uzunluğu;</a:t>
            </a:r>
            <a:endParaRPr lang="tr-TR" sz="28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Dikdörtgen 4"/>
              <p:cNvSpPr/>
              <p:nvPr/>
            </p:nvSpPr>
            <p:spPr>
              <a:xfrm>
                <a:off x="425853" y="1654558"/>
                <a:ext cx="6721840" cy="1254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tr-TR" sz="2400" smtClean="0">
                          <a:solidFill>
                            <a:schemeClr val="bg2">
                              <a:lumMod val="50000"/>
                            </a:schemeClr>
                          </a:solidFill>
                          <a:latin typeface="Cambria Math" panose="02040503050406030204" pitchFamily="18" charset="0"/>
                        </a:rPr>
                        <m:t>−</m:t>
                      </m:r>
                      <m:r>
                        <a:rPr lang="tr-TR" sz="2400" i="1" smtClean="0">
                          <a:solidFill>
                            <a:schemeClr val="tx1"/>
                          </a:solidFill>
                          <a:latin typeface="Cambria Math" panose="02040503050406030204" pitchFamily="18" charset="0"/>
                        </a:rPr>
                        <m:t>𝐿𝑚𝑎𝑥</m:t>
                      </m:r>
                      <m:r>
                        <a:rPr lang="tr-TR" sz="2400" i="0">
                          <a:solidFill>
                            <a:schemeClr val="tx1"/>
                          </a:solidFill>
                          <a:latin typeface="Cambria Math" panose="02040503050406030204" pitchFamily="18" charset="0"/>
                        </a:rPr>
                        <m:t> =</m:t>
                      </m:r>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6</m:t>
                          </m:r>
                          <m:r>
                            <m:rPr>
                              <m:sty m:val="p"/>
                            </m:rPr>
                            <a:rPr lang="tr-TR" sz="2400" i="0">
                              <a:solidFill>
                                <a:schemeClr val="tx1"/>
                              </a:solidFill>
                              <a:latin typeface="Cambria Math" panose="02040503050406030204" pitchFamily="18" charset="0"/>
                            </a:rPr>
                            <m:t>x</m:t>
                          </m:r>
                          <m:sSup>
                            <m:sSupPr>
                              <m:ctrlPr>
                                <a:rPr lang="tr-TR" sz="2400" i="1">
                                  <a:solidFill>
                                    <a:schemeClr val="tx1"/>
                                  </a:solidFill>
                                  <a:latin typeface="Cambria Math" panose="02040503050406030204" pitchFamily="18" charset="0"/>
                                </a:rPr>
                              </m:ctrlPr>
                            </m:sSupPr>
                            <m:e>
                              <m:r>
                                <a:rPr lang="tr-TR" sz="2400" i="0">
                                  <a:solidFill>
                                    <a:schemeClr val="tx1"/>
                                  </a:solidFill>
                                  <a:latin typeface="Cambria Math" panose="02040503050406030204" pitchFamily="18" charset="0"/>
                                </a:rPr>
                                <m:t>10</m:t>
                              </m:r>
                            </m:e>
                            <m:sup>
                              <m:r>
                                <a:rPr lang="tr-TR" sz="2400" i="0">
                                  <a:solidFill>
                                    <a:schemeClr val="tx1"/>
                                  </a:solidFill>
                                  <a:latin typeface="Cambria Math" panose="02040503050406030204" pitchFamily="18" charset="0"/>
                                </a:rPr>
                                <m:t>4 </m:t>
                              </m:r>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
                            <m:sSubPr>
                              <m:ctrlPr>
                                <a:rPr lang="tr-TR" sz="2400" i="1">
                                  <a:solidFill>
                                    <a:schemeClr val="tx1"/>
                                  </a:solidFill>
                                  <a:latin typeface="Cambria Math" panose="02040503050406030204" pitchFamily="18" charset="0"/>
                                </a:rPr>
                              </m:ctrlPr>
                            </m:sSubPr>
                            <m:e>
                              <m:r>
                                <a:rPr lang="tr-TR" sz="2400" i="1">
                                  <a:solidFill>
                                    <a:schemeClr val="tx1"/>
                                  </a:solidFill>
                                  <a:latin typeface="Cambria Math" panose="02040503050406030204" pitchFamily="18" charset="0"/>
                                </a:rPr>
                                <m:t>𝑞</m:t>
                              </m:r>
                            </m:e>
                            <m:sub>
                              <m:r>
                                <a:rPr lang="tr-TR" sz="2400" i="1">
                                  <a:solidFill>
                                    <a:schemeClr val="tx1"/>
                                  </a:solidFill>
                                  <a:latin typeface="Cambria Math" panose="02040503050406030204" pitchFamily="18" charset="0"/>
                                </a:rPr>
                                <m:t>𝑖</m:t>
                              </m:r>
                            </m:sub>
                          </m:sSub>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
                            <m:sSubPr>
                              <m:ctrlPr>
                                <a:rPr lang="tr-TR" sz="2400" i="1">
                                  <a:solidFill>
                                    <a:schemeClr val="tx1"/>
                                  </a:solidFill>
                                  <a:latin typeface="Cambria Math" panose="02040503050406030204" pitchFamily="18" charset="0"/>
                                </a:rPr>
                              </m:ctrlPr>
                            </m:sSubPr>
                            <m:e>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Sub>
                        </m:num>
                        <m:den>
                          <m:f>
                            <m:fPr>
                              <m:ctrlPr>
                                <a:rPr lang="tr-TR" sz="2400" i="1">
                                  <a:solidFill>
                                    <a:schemeClr val="tx1"/>
                                  </a:solidFill>
                                  <a:latin typeface="Cambria Math" panose="02040503050406030204" pitchFamily="18" charset="0"/>
                                </a:rPr>
                              </m:ctrlPr>
                            </m:fPr>
                            <m:num>
                              <m:r>
                                <a:rPr lang="tr-TR" sz="2400" i="1">
                                  <a:solidFill>
                                    <a:schemeClr val="tx1"/>
                                  </a:solidFill>
                                  <a:latin typeface="Cambria Math" panose="02040503050406030204" pitchFamily="18" charset="0"/>
                                </a:rPr>
                                <m:t>𝑎</m:t>
                              </m:r>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up>
                                  <m:r>
                                    <a:rPr lang="tr-TR" sz="2400" i="1">
                                      <a:solidFill>
                                        <a:schemeClr val="tx1"/>
                                      </a:solidFill>
                                      <a:latin typeface="Cambria Math" panose="02040503050406030204" pitchFamily="18" charset="0"/>
                                    </a:rPr>
                                    <m:t>𝑏</m:t>
                                  </m:r>
                                </m:sup>
                              </m:sSubSup>
                            </m:num>
                            <m:den>
                              <m:r>
                                <a:rPr lang="tr-TR" sz="2400" i="0">
                                  <a:solidFill>
                                    <a:schemeClr val="tx1"/>
                                  </a:solidFill>
                                  <a:latin typeface="Cambria Math" panose="02040503050406030204" pitchFamily="18" charset="0"/>
                                </a:rPr>
                                <m:t>1+</m:t>
                              </m:r>
                              <m:r>
                                <a:rPr lang="tr-TR" sz="2400" i="1">
                                  <a:solidFill>
                                    <a:schemeClr val="tx1"/>
                                  </a:solidFill>
                                  <a:latin typeface="Cambria Math" panose="02040503050406030204" pitchFamily="18" charset="0"/>
                                </a:rPr>
                                <m:t>𝑏</m:t>
                              </m:r>
                            </m:den>
                          </m:f>
                          <m:r>
                            <a:rPr lang="tr-TR" sz="2400" i="0">
                              <a:solidFill>
                                <a:schemeClr val="tx1"/>
                              </a:solidFill>
                              <a:latin typeface="Cambria Math" panose="02040503050406030204" pitchFamily="18" charset="0"/>
                            </a:rPr>
                            <m:t>+</m:t>
                          </m:r>
                          <m:r>
                            <a:rPr lang="tr-TR" sz="2400" i="1">
                              <a:solidFill>
                                <a:schemeClr val="tx1"/>
                              </a:solidFill>
                              <a:latin typeface="Cambria Math" panose="02040503050406030204" pitchFamily="18" charset="0"/>
                            </a:rPr>
                            <m:t>𝑐</m:t>
                          </m:r>
                          <m:r>
                            <a:rPr lang="tr-TR" sz="2400" i="0">
                              <a:solidFill>
                                <a:schemeClr val="tx1"/>
                              </a:solidFill>
                              <a:latin typeface="Cambria Math" panose="02040503050406030204" pitchFamily="18" charset="0"/>
                            </a:rPr>
                            <m:t>+ </m:t>
                          </m:r>
                          <m:d>
                            <m:dPr>
                              <m:begChr m:val="{"/>
                              <m:endChr m:val="}"/>
                              <m:ctrlPr>
                                <a:rPr lang="tr-TR" sz="2400" i="1">
                                  <a:solidFill>
                                    <a:schemeClr val="tx1"/>
                                  </a:solidFill>
                                  <a:latin typeface="Cambria Math" panose="02040503050406030204" pitchFamily="18" charset="0"/>
                                </a:rPr>
                              </m:ctrlPr>
                            </m:dPr>
                            <m:e>
                              <m:r>
                                <a:rPr lang="tr-TR" sz="2400" i="0">
                                  <a:solidFill>
                                    <a:schemeClr val="tx1"/>
                                  </a:solidFill>
                                  <a:latin typeface="Cambria Math" panose="02040503050406030204" pitchFamily="18" charset="0"/>
                                </a:rPr>
                                <m:t>1798 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p>
                                <m:sSupPr>
                                  <m:ctrlPr>
                                    <a:rPr lang="tr-TR" sz="2400" i="1">
                                      <a:solidFill>
                                        <a:schemeClr val="tx1"/>
                                      </a:solidFill>
                                      <a:latin typeface="Cambria Math" panose="02040503050406030204" pitchFamily="18" charset="0"/>
                                    </a:rPr>
                                  </m:ctrlPr>
                                </m:sSupPr>
                                <m:e>
                                  <m:r>
                                    <a:rPr lang="tr-TR" sz="2400" i="1">
                                      <a:solidFill>
                                        <a:schemeClr val="tx1"/>
                                      </a:solidFill>
                                      <a:latin typeface="Cambria Math" panose="02040503050406030204" pitchFamily="18" charset="0"/>
                                    </a:rPr>
                                    <m:t>𝑛</m:t>
                                  </m:r>
                                </m:e>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8</m:t>
                                      </m:r>
                                    </m:den>
                                  </m:f>
                                  <m:r>
                                    <a:rPr lang="tr-TR" sz="2400" i="0">
                                      <a:solidFill>
                                        <a:schemeClr val="tx1"/>
                                      </a:solidFill>
                                      <a:latin typeface="Cambria Math" panose="02040503050406030204" pitchFamily="18" charset="0"/>
                                    </a:rPr>
                                    <m:t> </m:t>
                                  </m:r>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1">
                                      <a:solidFill>
                                        <a:schemeClr val="tx1"/>
                                      </a:solidFill>
                                      <a:latin typeface="Cambria Math" panose="02040503050406030204" pitchFamily="18" charset="0"/>
                                    </a:rPr>
                                    <m:t>𝑞</m:t>
                                  </m:r>
                                </m:e>
                                <m:sub>
                                  <m:r>
                                    <a:rPr lang="tr-TR" sz="2400" i="1">
                                      <a:solidFill>
                                        <a:schemeClr val="tx1"/>
                                      </a:solidFill>
                                      <a:latin typeface="Cambria Math" panose="02040503050406030204" pitchFamily="18" charset="0"/>
                                    </a:rPr>
                                    <m:t>𝑢</m:t>
                                  </m:r>
                                </m:sub>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9</m:t>
                                      </m:r>
                                    </m:num>
                                    <m:den>
                                      <m:r>
                                        <a:rPr lang="tr-TR" sz="2400" i="0">
                                          <a:solidFill>
                                            <a:schemeClr val="tx1"/>
                                          </a:solidFill>
                                          <a:latin typeface="Cambria Math" panose="02040503050406030204" pitchFamily="18" charset="0"/>
                                        </a:rPr>
                                        <m:t>16</m:t>
                                      </m:r>
                                    </m:den>
                                  </m:f>
                                </m:sup>
                              </m:sSub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16</m:t>
                                      </m:r>
                                    </m:den>
                                  </m:f>
                                </m:sup>
                              </m:sSubSup>
                            </m:e>
                          </m:d>
                        </m:den>
                      </m:f>
                    </m:oMath>
                  </m:oMathPara>
                </a14:m>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425853" y="1654558"/>
                <a:ext cx="6721840" cy="1254126"/>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189369" y="3586799"/>
                <a:ext cx="11603237" cy="11730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sz="2400" smtClean="0">
                          <a:solidFill>
                            <a:schemeClr val="tx1"/>
                          </a:solidFill>
                          <a:latin typeface="Cambria Math" panose="02040503050406030204" pitchFamily="18" charset="0"/>
                        </a:rPr>
                        <m:t>−</m:t>
                      </m:r>
                      <m:r>
                        <a:rPr lang="tr-TR" sz="2400" i="1">
                          <a:solidFill>
                            <a:schemeClr val="tx1"/>
                          </a:solidFill>
                          <a:latin typeface="Cambria Math" panose="02040503050406030204" pitchFamily="18" charset="0"/>
                        </a:rPr>
                        <m:t>𝐿𝑚𝑎𝑥</m:t>
                      </m:r>
                      <m:r>
                        <a:rPr lang="tr-TR" sz="2400" i="0">
                          <a:solidFill>
                            <a:schemeClr val="tx1"/>
                          </a:solidFill>
                          <a:latin typeface="Cambria Math" panose="02040503050406030204" pitchFamily="18" charset="0"/>
                        </a:rPr>
                        <m:t>=</m:t>
                      </m:r>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6 </m:t>
                          </m:r>
                          <m:r>
                            <m:rPr>
                              <m:sty m:val="p"/>
                            </m:rPr>
                            <a:rPr lang="tr-TR" sz="2400" i="0">
                              <a:solidFill>
                                <a:schemeClr val="tx1"/>
                              </a:solidFill>
                              <a:latin typeface="Cambria Math" panose="02040503050406030204" pitchFamily="18" charset="0"/>
                            </a:rPr>
                            <m:t>x</m:t>
                          </m:r>
                          <m:r>
                            <a:rPr lang="tr-TR" sz="2400" i="0">
                              <a:solidFill>
                                <a:schemeClr val="tx1"/>
                              </a:solidFill>
                              <a:latin typeface="Cambria Math" panose="02040503050406030204" pitchFamily="18" charset="0"/>
                            </a:rPr>
                            <m:t> </m:t>
                          </m:r>
                          <m:sSup>
                            <m:sSupPr>
                              <m:ctrlPr>
                                <a:rPr lang="tr-TR" sz="2400" i="1">
                                  <a:solidFill>
                                    <a:schemeClr val="tx1"/>
                                  </a:solidFill>
                                  <a:latin typeface="Cambria Math" panose="02040503050406030204" pitchFamily="18" charset="0"/>
                                </a:rPr>
                              </m:ctrlPr>
                            </m:sSupPr>
                            <m:e>
                              <m:r>
                                <a:rPr lang="tr-TR" sz="2400" i="0">
                                  <a:solidFill>
                                    <a:schemeClr val="tx1"/>
                                  </a:solidFill>
                                  <a:latin typeface="Cambria Math" panose="02040503050406030204" pitchFamily="18" charset="0"/>
                                </a:rPr>
                                <m:t>10</m:t>
                              </m:r>
                            </m:e>
                            <m:sup>
                              <m:r>
                                <a:rPr lang="tr-TR" sz="2400" i="0">
                                  <a:solidFill>
                                    <a:schemeClr val="tx1"/>
                                  </a:solidFill>
                                  <a:latin typeface="Cambria Math" panose="02040503050406030204" pitchFamily="18" charset="0"/>
                                </a:rPr>
                                <m:t>4  </m:t>
                              </m:r>
                            </m:sup>
                          </m:sSup>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0.00167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250</m:t>
                          </m:r>
                        </m:num>
                        <m:den>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0.9957 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p>
                                <m:sSupPr>
                                  <m:ctrlPr>
                                    <a:rPr lang="tr-TR" sz="2400" i="1">
                                      <a:solidFill>
                                        <a:schemeClr val="tx1"/>
                                      </a:solidFill>
                                      <a:latin typeface="Cambria Math" panose="02040503050406030204" pitchFamily="18" charset="0"/>
                                    </a:rPr>
                                  </m:ctrlPr>
                                </m:sSupPr>
                                <m:e>
                                  <m:r>
                                    <a:rPr lang="tr-TR" sz="2400" i="0">
                                      <a:solidFill>
                                        <a:schemeClr val="tx1"/>
                                      </a:solidFill>
                                      <a:latin typeface="Cambria Math" panose="02040503050406030204" pitchFamily="18" charset="0"/>
                                    </a:rPr>
                                    <m:t>250</m:t>
                                  </m:r>
                                </m:e>
                                <m:sup>
                                  <m:r>
                                    <a:rPr lang="tr-TR" sz="2400" i="0">
                                      <a:solidFill>
                                        <a:schemeClr val="tx1"/>
                                      </a:solidFill>
                                      <a:latin typeface="Cambria Math" panose="02040503050406030204" pitchFamily="18" charset="0"/>
                                    </a:rPr>
                                    <m:t>0.729</m:t>
                                  </m:r>
                                </m:sup>
                              </m:sSup>
                            </m:num>
                            <m:den>
                              <m:r>
                                <a:rPr lang="tr-TR" sz="2400" i="0">
                                  <a:solidFill>
                                    <a:schemeClr val="tx1"/>
                                  </a:solidFill>
                                  <a:latin typeface="Cambria Math" panose="02040503050406030204" pitchFamily="18" charset="0"/>
                                </a:rPr>
                                <m:t>1+0.729</m:t>
                              </m:r>
                            </m:den>
                          </m:f>
                          <m:r>
                            <a:rPr lang="tr-TR" sz="2400" i="0">
                              <a:solidFill>
                                <a:schemeClr val="tx1"/>
                              </a:solidFill>
                              <a:latin typeface="Cambria Math" panose="02040503050406030204" pitchFamily="18" charset="0"/>
                            </a:rPr>
                            <m:t>+7.0+ </m:t>
                          </m:r>
                          <m:d>
                            <m:dPr>
                              <m:begChr m:val="{"/>
                              <m:endChr m:val="}"/>
                              <m:ctrlPr>
                                <a:rPr lang="tr-TR" sz="2400" i="1">
                                  <a:solidFill>
                                    <a:schemeClr val="tx1"/>
                                  </a:solidFill>
                                  <a:latin typeface="Cambria Math" panose="02040503050406030204" pitchFamily="18" charset="0"/>
                                </a:rPr>
                              </m:ctrlPr>
                            </m:dPr>
                            <m:e>
                              <m:r>
                                <a:rPr lang="tr-TR" sz="2400" i="0">
                                  <a:solidFill>
                                    <a:schemeClr val="tx1"/>
                                  </a:solidFill>
                                  <a:latin typeface="Cambria Math" panose="02040503050406030204" pitchFamily="18" charset="0"/>
                                </a:rPr>
                                <m:t>1798 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p>
                                <m:sSupPr>
                                  <m:ctrlPr>
                                    <a:rPr lang="tr-TR" sz="2400" i="1">
                                      <a:solidFill>
                                        <a:schemeClr val="tx1"/>
                                      </a:solidFill>
                                      <a:latin typeface="Cambria Math" panose="02040503050406030204" pitchFamily="18" charset="0"/>
                                    </a:rPr>
                                  </m:ctrlPr>
                                </m:sSupPr>
                                <m:e>
                                  <m:r>
                                    <a:rPr lang="tr-TR" sz="2400" i="0">
                                      <a:solidFill>
                                        <a:schemeClr val="tx1"/>
                                      </a:solidFill>
                                      <a:latin typeface="Cambria Math" panose="02040503050406030204" pitchFamily="18" charset="0"/>
                                    </a:rPr>
                                    <m:t>0.15 </m:t>
                                  </m:r>
                                </m:e>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8</m:t>
                                      </m:r>
                                    </m:den>
                                  </m:f>
                                  <m:r>
                                    <a:rPr lang="tr-TR" sz="2400" i="0">
                                      <a:solidFill>
                                        <a:schemeClr val="tx1"/>
                                      </a:solidFill>
                                      <a:latin typeface="Cambria Math" panose="02040503050406030204" pitchFamily="18" charset="0"/>
                                    </a:rPr>
                                    <m:t> </m:t>
                                  </m:r>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p>
                                <m:sSupPr>
                                  <m:ctrlPr>
                                    <a:rPr lang="tr-TR" sz="2400" i="1">
                                      <a:solidFill>
                                        <a:schemeClr val="tx1"/>
                                      </a:solidFill>
                                      <a:latin typeface="Cambria Math" panose="02040503050406030204" pitchFamily="18" charset="0"/>
                                    </a:rPr>
                                  </m:ctrlPr>
                                </m:sSupPr>
                                <m:e>
                                  <m:r>
                                    <a:rPr lang="tr-TR" sz="2400" i="0">
                                      <a:solidFill>
                                        <a:schemeClr val="tx1"/>
                                      </a:solidFill>
                                      <a:latin typeface="Cambria Math" panose="02040503050406030204" pitchFamily="18" charset="0"/>
                                    </a:rPr>
                                    <m:t>0.0016</m:t>
                                  </m:r>
                                  <m:r>
                                    <a:rPr lang="tr-TR" sz="2400" b="0" i="0" smtClean="0">
                                      <a:solidFill>
                                        <a:schemeClr val="tx1"/>
                                      </a:solidFill>
                                      <a:latin typeface="Cambria Math" panose="02040503050406030204" pitchFamily="18" charset="0"/>
                                    </a:rPr>
                                    <m:t>7</m:t>
                                  </m:r>
                                  <m:r>
                                    <a:rPr lang="tr-TR" sz="2400" i="0">
                                      <a:solidFill>
                                        <a:schemeClr val="tx1"/>
                                      </a:solidFill>
                                      <a:latin typeface="Cambria Math" panose="02040503050406030204" pitchFamily="18" charset="0"/>
                                    </a:rPr>
                                    <m:t> </m:t>
                                  </m:r>
                                </m:e>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9</m:t>
                                      </m:r>
                                    </m:num>
                                    <m:den>
                                      <m:r>
                                        <a:rPr lang="tr-TR" sz="2400" i="0">
                                          <a:solidFill>
                                            <a:schemeClr val="tx1"/>
                                          </a:solidFill>
                                          <a:latin typeface="Cambria Math" panose="02040503050406030204" pitchFamily="18" charset="0"/>
                                        </a:rPr>
                                        <m:t>16</m:t>
                                      </m:r>
                                    </m:den>
                                  </m:f>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p>
                                <m:sSupPr>
                                  <m:ctrlPr>
                                    <a:rPr lang="tr-TR" sz="2400" i="1">
                                      <a:solidFill>
                                        <a:schemeClr val="tx1"/>
                                      </a:solidFill>
                                      <a:latin typeface="Cambria Math" panose="02040503050406030204" pitchFamily="18" charset="0"/>
                                    </a:rPr>
                                  </m:ctrlPr>
                                </m:sSupPr>
                                <m:e>
                                  <m:r>
                                    <a:rPr lang="tr-TR" sz="2400" i="0">
                                      <a:solidFill>
                                        <a:schemeClr val="tx1"/>
                                      </a:solidFill>
                                      <a:latin typeface="Cambria Math" panose="02040503050406030204" pitchFamily="18" charset="0"/>
                                    </a:rPr>
                                    <m:t>250 </m:t>
                                  </m:r>
                                </m:e>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16</m:t>
                                      </m:r>
                                    </m:den>
                                  </m:f>
                                </m:sup>
                              </m:sSup>
                            </m:e>
                          </m:d>
                        </m:den>
                      </m:f>
                      <m:r>
                        <a:rPr lang="tr-TR" sz="2400" i="0">
                          <a:solidFill>
                            <a:schemeClr val="tx1"/>
                          </a:solidFill>
                          <a:latin typeface="Cambria Math" panose="02040503050406030204" pitchFamily="18" charset="0"/>
                        </a:rPr>
                        <m:t>=233 </m:t>
                      </m:r>
                      <m:r>
                        <a:rPr lang="tr-TR" sz="2400" i="1">
                          <a:solidFill>
                            <a:schemeClr val="tx1"/>
                          </a:solidFill>
                          <a:latin typeface="Cambria Math" panose="02040503050406030204" pitchFamily="18" charset="0"/>
                        </a:rPr>
                        <m:t>𝑚</m:t>
                      </m:r>
                      <m:r>
                        <a:rPr lang="tr-TR" sz="2400" b="0" i="1" smtClean="0">
                          <a:solidFill>
                            <a:schemeClr val="tx1"/>
                          </a:solidFill>
                          <a:latin typeface="Cambria Math" panose="02040503050406030204" pitchFamily="18" charset="0"/>
                        </a:rPr>
                        <m:t> </m:t>
                      </m:r>
                    </m:oMath>
                  </m:oMathPara>
                </a14:m>
                <a:endParaRPr lang="tr-TR" sz="2400"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189369" y="3586799"/>
                <a:ext cx="11603237" cy="1173013"/>
              </a:xfrm>
              <a:prstGeom prst="rect">
                <a:avLst/>
              </a:prstGeom>
              <a:blipFill>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486044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1397" y="800679"/>
            <a:ext cx="3038011"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Tava uzunluğu</a:t>
            </a:r>
            <a:endParaRPr lang="tr-TR" sz="2800" dirty="0">
              <a:latin typeface="Comic Sans MS" panose="030F0702030302020204" pitchFamily="66" charset="0"/>
            </a:endParaRPr>
          </a:p>
        </p:txBody>
      </p:sp>
      <p:sp>
        <p:nvSpPr>
          <p:cNvPr id="3" name="Dikdörtgen 2"/>
          <p:cNvSpPr/>
          <p:nvPr/>
        </p:nvSpPr>
        <p:spPr>
          <a:xfrm>
            <a:off x="711397" y="1814248"/>
            <a:ext cx="10103748" cy="3539430"/>
          </a:xfrm>
          <a:prstGeom prst="rect">
            <a:avLst/>
          </a:prstGeom>
        </p:spPr>
        <p:txBody>
          <a:bodyPr wrap="square">
            <a:spAutoFit/>
          </a:bodyPr>
          <a:lstStyle/>
          <a:p>
            <a:r>
              <a:rPr lang="tr-TR" altLang="tr-TR" sz="2800" dirty="0">
                <a:latin typeface="Comic Sans MS" panose="030F0702030302020204" pitchFamily="66" charset="0"/>
              </a:rPr>
              <a:t>L = 240 m ≈ 233 m</a:t>
            </a:r>
          </a:p>
          <a:p>
            <a:pPr algn="just"/>
            <a:r>
              <a:rPr lang="tr-TR" altLang="tr-TR" sz="2800" dirty="0">
                <a:latin typeface="Comic Sans MS" panose="030F0702030302020204" pitchFamily="66" charset="0"/>
              </a:rPr>
              <a:t>	</a:t>
            </a:r>
            <a:endParaRPr lang="tr-TR" altLang="tr-TR" sz="2800" dirty="0" smtClean="0">
              <a:latin typeface="Comic Sans MS" panose="030F0702030302020204" pitchFamily="66" charset="0"/>
            </a:endParaRPr>
          </a:p>
          <a:p>
            <a:pPr algn="just"/>
            <a:r>
              <a:rPr lang="tr-TR" altLang="tr-TR" sz="2800" dirty="0" smtClean="0">
                <a:latin typeface="Comic Sans MS" panose="030F0702030302020204" pitchFamily="66" charset="0"/>
              </a:rPr>
              <a:t>Sulama </a:t>
            </a:r>
            <a:r>
              <a:rPr lang="tr-TR" altLang="tr-TR" sz="2800" dirty="0">
                <a:latin typeface="Comic Sans MS" panose="030F0702030302020204" pitchFamily="66" charset="0"/>
              </a:rPr>
              <a:t>doğrultusundaki arazi uzunluğu 480 m olduğundan ve tava uzunluğu maksimum akış uzunluğundan fazla olamayacağından bu arazi kenarı boyunca 2 adet tava yerleştirilir ve tava uzunluğu; </a:t>
            </a:r>
          </a:p>
          <a:p>
            <a:endParaRPr lang="tr-TR" altLang="tr-TR" sz="2800" dirty="0" smtClean="0">
              <a:latin typeface="Comic Sans MS" panose="030F0702030302020204" pitchFamily="66" charset="0"/>
            </a:endParaRPr>
          </a:p>
          <a:p>
            <a:r>
              <a:rPr lang="tr-TR" altLang="tr-TR" sz="2800" dirty="0" smtClean="0">
                <a:latin typeface="Comic Sans MS" panose="030F0702030302020204" pitchFamily="66" charset="0"/>
              </a:rPr>
              <a:t>L </a:t>
            </a:r>
            <a:r>
              <a:rPr lang="tr-TR" altLang="tr-TR" sz="2800" dirty="0">
                <a:latin typeface="Comic Sans MS" panose="030F0702030302020204" pitchFamily="66" charset="0"/>
              </a:rPr>
              <a:t>= 240 m alınır. </a:t>
            </a:r>
          </a:p>
        </p:txBody>
      </p:sp>
    </p:spTree>
    <p:extLst>
      <p:ext uri="{BB962C8B-B14F-4D97-AF65-F5344CB8AC3E}">
        <p14:creationId xmlns:p14="http://schemas.microsoft.com/office/powerpoint/2010/main" val="2068593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3635" y="674554"/>
            <a:ext cx="3175869"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Sulama süresi;</a:t>
            </a:r>
            <a:endParaRPr lang="tr-TR" sz="28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Dikdörtgen 3"/>
              <p:cNvSpPr/>
              <p:nvPr/>
            </p:nvSpPr>
            <p:spPr>
              <a:xfrm>
                <a:off x="715219" y="2371260"/>
                <a:ext cx="9436109" cy="983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𝑇</m:t>
                          </m:r>
                        </m:e>
                        <m:sub>
                          <m:r>
                            <a:rPr lang="tr-TR" sz="2800" i="1">
                              <a:solidFill>
                                <a:schemeClr val="tx1"/>
                              </a:solidFill>
                              <a:latin typeface="Cambria Math" panose="02040503050406030204" pitchFamily="18" charset="0"/>
                            </a:rPr>
                            <m:t>𝑎</m:t>
                          </m:r>
                        </m:sub>
                      </m:sSub>
                      <m:r>
                        <a:rPr lang="tr-TR" sz="2800" i="0">
                          <a:solidFill>
                            <a:schemeClr val="tx1"/>
                          </a:solidFill>
                          <a:latin typeface="Cambria Math" panose="02040503050406030204" pitchFamily="18" charset="0"/>
                        </a:rPr>
                        <m:t>=</m:t>
                      </m:r>
                      <m:f>
                        <m:fPr>
                          <m:ctrlPr>
                            <a:rPr lang="tr-TR" sz="2800" i="1">
                              <a:solidFill>
                                <a:schemeClr val="tx1"/>
                              </a:solidFill>
                              <a:latin typeface="Cambria Math" panose="02040503050406030204" pitchFamily="18" charset="0"/>
                            </a:rPr>
                          </m:ctrlPr>
                        </m:fPr>
                        <m:num>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𝑑</m:t>
                              </m:r>
                            </m:e>
                            <m:sub>
                              <m:r>
                                <a:rPr lang="tr-TR" sz="2800" i="1">
                                  <a:solidFill>
                                    <a:schemeClr val="tx1"/>
                                  </a:solidFill>
                                  <a:latin typeface="Cambria Math" panose="02040503050406030204" pitchFamily="18" charset="0"/>
                                </a:rPr>
                                <m:t>𝑛</m:t>
                              </m:r>
                              <m:r>
                                <a:rPr lang="tr-TR" sz="2800" i="0">
                                  <a:solidFill>
                                    <a:schemeClr val="tx1"/>
                                  </a:solidFill>
                                  <a:latin typeface="Cambria Math" panose="02040503050406030204" pitchFamily="18" charset="0"/>
                                </a:rPr>
                                <m:t> </m:t>
                              </m:r>
                            </m:sub>
                          </m:sSub>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m:t>
                          </m:r>
                          <m:r>
                            <a:rPr lang="tr-TR" sz="2800" i="1">
                              <a:solidFill>
                                <a:schemeClr val="tx1"/>
                              </a:solidFill>
                              <a:latin typeface="Cambria Math" panose="02040503050406030204" pitchFamily="18" charset="0"/>
                            </a:rPr>
                            <m:t>𝐿</m:t>
                          </m:r>
                        </m:num>
                        <m:den>
                          <m:r>
                            <a:rPr lang="tr-TR" sz="2800" i="0">
                              <a:solidFill>
                                <a:schemeClr val="tx1"/>
                              </a:solidFill>
                              <a:latin typeface="Cambria Math" panose="02040503050406030204" pitchFamily="18" charset="0"/>
                            </a:rPr>
                            <m:t>600 </m:t>
                          </m:r>
                          <m:r>
                            <m:rPr>
                              <m:sty m:val="p"/>
                            </m:rPr>
                            <a:rPr lang="tr-TR" sz="2800" i="0">
                              <a:solidFill>
                                <a:schemeClr val="tx1"/>
                              </a:solidFill>
                              <a:latin typeface="Cambria Math" panose="02040503050406030204" pitchFamily="18" charset="0"/>
                            </a:rPr>
                            <m:t>x</m:t>
                          </m:r>
                          <m:r>
                            <a:rPr lang="tr-TR" sz="2800" i="0">
                              <a:solidFill>
                                <a:schemeClr val="tx1"/>
                              </a:solidFill>
                              <a:latin typeface="Cambria Math" panose="02040503050406030204" pitchFamily="18" charset="0"/>
                            </a:rPr>
                            <m:t> </m:t>
                          </m:r>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𝑞</m:t>
                              </m:r>
                            </m:e>
                            <m:sub>
                              <m:r>
                                <a:rPr lang="tr-TR" sz="2800" i="1">
                                  <a:solidFill>
                                    <a:schemeClr val="tx1"/>
                                  </a:solidFill>
                                  <a:latin typeface="Cambria Math" panose="02040503050406030204" pitchFamily="18" charset="0"/>
                                </a:rPr>
                                <m:t>𝑢</m:t>
                              </m:r>
                              <m:r>
                                <a:rPr lang="tr-TR" sz="2800" i="0">
                                  <a:solidFill>
                                    <a:schemeClr val="tx1"/>
                                  </a:solidFill>
                                  <a:latin typeface="Cambria Math" panose="02040503050406030204" pitchFamily="18" charset="0"/>
                                </a:rPr>
                                <m:t> </m:t>
                              </m:r>
                            </m:sub>
                          </m:sSub>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m:t>
                          </m:r>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𝐸</m:t>
                              </m:r>
                            </m:e>
                            <m:sub>
                              <m:r>
                                <a:rPr lang="tr-TR" sz="2800" i="1">
                                  <a:solidFill>
                                    <a:schemeClr val="tx1"/>
                                  </a:solidFill>
                                  <a:latin typeface="Cambria Math" panose="02040503050406030204" pitchFamily="18" charset="0"/>
                                </a:rPr>
                                <m:t>𝑎</m:t>
                              </m:r>
                            </m:sub>
                          </m:sSub>
                        </m:den>
                      </m:f>
                      <m:r>
                        <a:rPr lang="tr-TR" sz="2800" i="0">
                          <a:solidFill>
                            <a:schemeClr val="tx1"/>
                          </a:solidFill>
                          <a:latin typeface="Cambria Math" panose="02040503050406030204" pitchFamily="18" charset="0"/>
                        </a:rPr>
                        <m:t>= </m:t>
                      </m:r>
                      <m:f>
                        <m:fPr>
                          <m:ctrlPr>
                            <a:rPr lang="tr-TR" sz="2800" i="1">
                              <a:solidFill>
                                <a:schemeClr val="tx1"/>
                              </a:solidFill>
                              <a:latin typeface="Cambria Math" panose="02040503050406030204" pitchFamily="18" charset="0"/>
                            </a:rPr>
                          </m:ctrlPr>
                        </m:fPr>
                        <m:num>
                          <m:r>
                            <a:rPr lang="tr-TR" sz="2800" i="0">
                              <a:solidFill>
                                <a:schemeClr val="tx1"/>
                              </a:solidFill>
                              <a:latin typeface="Cambria Math" panose="02040503050406030204" pitchFamily="18" charset="0"/>
                            </a:rPr>
                            <m:t>90 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240</m:t>
                          </m:r>
                        </m:num>
                        <m:den>
                          <m:r>
                            <a:rPr lang="tr-TR" sz="2800" i="0">
                              <a:solidFill>
                                <a:schemeClr val="tx1"/>
                              </a:solidFill>
                              <a:latin typeface="Cambria Math" panose="02040503050406030204" pitchFamily="18" charset="0"/>
                            </a:rPr>
                            <m:t>600 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0.00167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80</m:t>
                          </m:r>
                        </m:den>
                      </m:f>
                      <m:r>
                        <a:rPr lang="tr-TR" sz="2800" i="0">
                          <a:solidFill>
                            <a:schemeClr val="tx1"/>
                          </a:solidFill>
                          <a:latin typeface="Cambria Math" panose="02040503050406030204" pitchFamily="18" charset="0"/>
                        </a:rPr>
                        <m:t>=270 </m:t>
                      </m:r>
                      <m:r>
                        <a:rPr lang="tr-TR" sz="2800" i="1">
                          <a:solidFill>
                            <a:schemeClr val="tx1"/>
                          </a:solidFill>
                          <a:latin typeface="Cambria Math" panose="02040503050406030204" pitchFamily="18" charset="0"/>
                        </a:rPr>
                        <m:t>𝑑𝑘</m:t>
                      </m:r>
                      <m:r>
                        <a:rPr lang="tr-TR" sz="2800" i="0">
                          <a:solidFill>
                            <a:schemeClr val="tx1"/>
                          </a:solidFill>
                          <a:latin typeface="Cambria Math" panose="02040503050406030204" pitchFamily="18" charset="0"/>
                        </a:rPr>
                        <m:t>≅4.5 </m:t>
                      </m:r>
                      <m:r>
                        <a:rPr lang="tr-TR" sz="2800" i="1">
                          <a:solidFill>
                            <a:schemeClr val="tx1"/>
                          </a:solidFill>
                          <a:latin typeface="Cambria Math" panose="02040503050406030204" pitchFamily="18" charset="0"/>
                        </a:rPr>
                        <m:t>h</m:t>
                      </m:r>
                    </m:oMath>
                  </m:oMathPara>
                </a14:m>
                <a:endParaRPr lang="tr-TR" sz="2800" dirty="0">
                  <a:solidFill>
                    <a:schemeClr val="tx1"/>
                  </a:solidFill>
                </a:endParaRPr>
              </a:p>
            </p:txBody>
          </p:sp>
        </mc:Choice>
        <mc:Fallback xmlns="">
          <p:sp>
            <p:nvSpPr>
              <p:cNvPr id="4" name="Dikdörtgen 3"/>
              <p:cNvSpPr>
                <a:spLocks noRot="1" noChangeAspect="1" noMove="1" noResize="1" noEditPoints="1" noAdjustHandles="1" noChangeArrowheads="1" noChangeShapeType="1" noTextEdit="1"/>
              </p:cNvSpPr>
              <p:nvPr/>
            </p:nvSpPr>
            <p:spPr>
              <a:xfrm>
                <a:off x="715219" y="2371260"/>
                <a:ext cx="9436109" cy="983154"/>
              </a:xfrm>
              <a:prstGeom prst="rect">
                <a:avLst/>
              </a:prstGeom>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274520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230642"/>
            <a:ext cx="8534400" cy="1507067"/>
          </a:xfrm>
        </p:spPr>
        <p:txBody>
          <a:bodyPr/>
          <a:lstStyle/>
          <a:p>
            <a:r>
              <a:rPr lang="tr-TR" altLang="tr-TR" b="1" i="1" dirty="0"/>
              <a:t>SONUÇ;</a:t>
            </a:r>
            <a:endParaRPr lang="tr-TR" dirty="0"/>
          </a:p>
        </p:txBody>
      </p:sp>
      <p:sp>
        <p:nvSpPr>
          <p:cNvPr id="3" name="İçerik Yer Tutucusu 2"/>
          <p:cNvSpPr>
            <a:spLocks noGrp="1"/>
          </p:cNvSpPr>
          <p:nvPr>
            <p:ph idx="1"/>
          </p:nvPr>
        </p:nvSpPr>
        <p:spPr>
          <a:xfrm>
            <a:off x="684212" y="1994339"/>
            <a:ext cx="10698491" cy="2514600"/>
          </a:xfrm>
        </p:spPr>
        <p:txBody>
          <a:bodyPr>
            <a:normAutofit/>
          </a:bodyPr>
          <a:lstStyle/>
          <a:p>
            <a:pPr algn="just">
              <a:lnSpc>
                <a:spcPct val="150000"/>
              </a:lnSpc>
              <a:buNone/>
            </a:pPr>
            <a:r>
              <a:rPr lang="tr-TR" altLang="tr-TR" sz="2800" b="1" i="1" dirty="0" smtClean="0">
                <a:latin typeface="Comic Sans MS" panose="030F0702030302020204" pitchFamily="66" charset="0"/>
              </a:rPr>
              <a:t>	Arazide </a:t>
            </a:r>
            <a:r>
              <a:rPr lang="tr-TR" altLang="tr-TR" sz="2800" b="1" i="1" dirty="0">
                <a:latin typeface="Comic Sans MS" panose="030F0702030302020204" pitchFamily="66" charset="0"/>
              </a:rPr>
              <a:t>toplam 10 tava vardır. Günde </a:t>
            </a:r>
            <a:r>
              <a:rPr lang="tr-TR" altLang="tr-TR" sz="2800" b="1" i="1" dirty="0" smtClean="0">
                <a:latin typeface="Comic Sans MS" panose="030F0702030302020204" pitchFamily="66" charset="0"/>
              </a:rPr>
              <a:t>1 tava sulanır, dolayısıyla </a:t>
            </a:r>
            <a:r>
              <a:rPr lang="tr-TR" altLang="tr-TR" sz="2800" b="1" i="1" dirty="0">
                <a:latin typeface="Comic Sans MS" panose="030F0702030302020204" pitchFamily="66" charset="0"/>
              </a:rPr>
              <a:t>sulama 10 </a:t>
            </a:r>
            <a:r>
              <a:rPr lang="tr-TR" altLang="tr-TR" sz="2800" b="1" i="1" dirty="0" smtClean="0">
                <a:latin typeface="Comic Sans MS" panose="030F0702030302020204" pitchFamily="66" charset="0"/>
              </a:rPr>
              <a:t>günde </a:t>
            </a:r>
            <a:r>
              <a:rPr lang="tr-TR" altLang="tr-TR" sz="2800" b="1" i="1" dirty="0">
                <a:latin typeface="Comic Sans MS" panose="030F0702030302020204" pitchFamily="66" charset="0"/>
              </a:rPr>
              <a:t>biter.</a:t>
            </a:r>
            <a:r>
              <a:rPr lang="tr-TR" altLang="tr-TR" sz="2800" dirty="0">
                <a:latin typeface="Comic Sans MS" panose="030F0702030302020204" pitchFamily="66" charset="0"/>
              </a:rPr>
              <a:t> </a:t>
            </a:r>
          </a:p>
          <a:p>
            <a:endParaRPr lang="tr-TR" sz="1800" dirty="0"/>
          </a:p>
        </p:txBody>
      </p:sp>
    </p:spTree>
    <p:extLst>
      <p:ext uri="{BB962C8B-B14F-4D97-AF65-F5344CB8AC3E}">
        <p14:creationId xmlns:p14="http://schemas.microsoft.com/office/powerpoint/2010/main" val="3723361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51642" y="397555"/>
            <a:ext cx="11298620" cy="1384995"/>
          </a:xfrm>
          <a:prstGeom prst="rect">
            <a:avLst/>
          </a:prstGeom>
        </p:spPr>
        <p:txBody>
          <a:bodyPr wrap="square">
            <a:spAutoFit/>
          </a:bodyPr>
          <a:lstStyle/>
          <a:p>
            <a:r>
              <a:rPr lang="tr-TR" altLang="tr-TR" sz="2800" b="1" i="1" dirty="0">
                <a:latin typeface="Comic Sans MS" panose="030F0702030302020204" pitchFamily="66" charset="0"/>
              </a:rPr>
              <a:t/>
            </a:r>
            <a:br>
              <a:rPr lang="tr-TR" altLang="tr-TR" sz="2800" b="1" i="1" dirty="0">
                <a:latin typeface="Comic Sans MS" panose="030F0702030302020204" pitchFamily="66" charset="0"/>
              </a:rPr>
            </a:br>
            <a:r>
              <a:rPr lang="tr-TR" altLang="tr-TR" sz="2800" b="1" i="1" dirty="0">
                <a:latin typeface="Comic Sans MS" panose="030F0702030302020204" pitchFamily="66" charset="0"/>
              </a:rPr>
              <a:t>4.ALTERNATİF</a:t>
            </a:r>
            <a:r>
              <a:rPr lang="tr-TR" altLang="tr-TR" sz="2800" dirty="0">
                <a:latin typeface="Comic Sans MS" panose="030F0702030302020204" pitchFamily="66" charset="0"/>
              </a:rPr>
              <a:t>: arazi enine 6 tava yerleştirilsin. Tava eni 40 m olsun ( b = 40 m</a:t>
            </a:r>
            <a:r>
              <a:rPr lang="tr-TR" altLang="tr-TR" sz="2800" dirty="0" smtClean="0">
                <a:latin typeface="Comic Sans MS" panose="030F0702030302020204" pitchFamily="66" charset="0"/>
              </a:rPr>
              <a:t>) </a:t>
            </a:r>
            <a:endParaRPr lang="tr-TR" sz="2800" dirty="0">
              <a:latin typeface="Comic Sans MS" panose="030F0702030302020204" pitchFamily="66" charset="0"/>
            </a:endParaRPr>
          </a:p>
        </p:txBody>
      </p:sp>
      <p:sp>
        <p:nvSpPr>
          <p:cNvPr id="3" name="Dikdörtgen 2"/>
          <p:cNvSpPr/>
          <p:nvPr/>
        </p:nvSpPr>
        <p:spPr>
          <a:xfrm>
            <a:off x="651642" y="2266872"/>
            <a:ext cx="3844322"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Birim tava debisi;</a:t>
            </a:r>
            <a:r>
              <a:rPr lang="tr-TR" altLang="tr-TR" sz="2800" dirty="0">
                <a:latin typeface="Comic Sans MS" panose="030F0702030302020204" pitchFamily="66" charset="0"/>
              </a:rPr>
              <a:t> </a:t>
            </a:r>
          </a:p>
        </p:txBody>
      </p:sp>
      <p:graphicFrame>
        <p:nvGraphicFramePr>
          <p:cNvPr id="4" name="Object 4"/>
          <p:cNvGraphicFramePr>
            <a:graphicFrameLocks noChangeAspect="1"/>
          </p:cNvGraphicFramePr>
          <p:nvPr>
            <p:extLst>
              <p:ext uri="{D42A27DB-BD31-4B8C-83A1-F6EECF244321}">
                <p14:modId xmlns:p14="http://schemas.microsoft.com/office/powerpoint/2010/main" val="3663451497"/>
              </p:ext>
            </p:extLst>
          </p:nvPr>
        </p:nvGraphicFramePr>
        <p:xfrm>
          <a:off x="651641" y="3274414"/>
          <a:ext cx="9249103" cy="1013807"/>
        </p:xfrm>
        <a:graphic>
          <a:graphicData uri="http://schemas.openxmlformats.org/presentationml/2006/ole">
            <mc:AlternateContent xmlns:mc="http://schemas.openxmlformats.org/markup-compatibility/2006">
              <mc:Choice xmlns:v="urn:schemas-microsoft-com:vml" Requires="v">
                <p:oleObj spid="_x0000_s14366" name="Denklem" r:id="rId3" imgW="3721100" imgH="393700" progId="Equation.3">
                  <p:embed/>
                </p:oleObj>
              </mc:Choice>
              <mc:Fallback>
                <p:oleObj name="Denklem" r:id="rId3" imgW="3721100" imgH="393700" progId="Equation.3">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41" y="3274414"/>
                        <a:ext cx="9249103" cy="1013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311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8013" y="197346"/>
            <a:ext cx="10468303" cy="5847755"/>
          </a:xfrm>
          <a:prstGeom prst="rect">
            <a:avLst/>
          </a:prstGeom>
        </p:spPr>
        <p:txBody>
          <a:bodyPr wrap="square">
            <a:spAutoFit/>
          </a:bodyPr>
          <a:lstStyle/>
          <a:p>
            <a:r>
              <a:rPr lang="tr-TR" altLang="en-US" b="1" dirty="0" smtClean="0">
                <a:solidFill>
                  <a:srgbClr val="C00000"/>
                </a:solidFill>
                <a:latin typeface="Times New Roman" panose="02020603050405020304" pitchFamily="18" charset="0"/>
                <a:cs typeface="Times New Roman" panose="02020603050405020304" pitchFamily="18" charset="0"/>
              </a:rPr>
              <a:t> </a:t>
            </a:r>
            <a:r>
              <a:rPr lang="tr-TR" altLang="en-US" b="1" dirty="0">
                <a:solidFill>
                  <a:srgbClr val="C00000"/>
                </a:solidFill>
                <a:latin typeface="Times New Roman" panose="02020603050405020304" pitchFamily="18" charset="0"/>
                <a:cs typeface="Times New Roman" panose="02020603050405020304" pitchFamily="18" charset="0"/>
              </a:rPr>
              <a:t> </a:t>
            </a:r>
            <a:r>
              <a:rPr lang="tr-TR" altLang="en-US" b="1" dirty="0" smtClean="0">
                <a:solidFill>
                  <a:srgbClr val="C00000"/>
                </a:solidFill>
                <a:latin typeface="Times New Roman" panose="02020603050405020304" pitchFamily="18" charset="0"/>
                <a:cs typeface="Times New Roman" panose="02020603050405020304" pitchFamily="18" charset="0"/>
              </a:rPr>
              <a:t>  </a:t>
            </a:r>
            <a:r>
              <a:rPr lang="tr-TR" altLang="en-US" sz="2200" b="1" dirty="0" smtClean="0">
                <a:solidFill>
                  <a:srgbClr val="C00000"/>
                </a:solidFill>
                <a:latin typeface="Times New Roman" panose="02020603050405020304" pitchFamily="18" charset="0"/>
                <a:cs typeface="Times New Roman" panose="02020603050405020304" pitchFamily="18" charset="0"/>
              </a:rPr>
              <a:t>Toprak özellikleri: </a:t>
            </a:r>
            <a:r>
              <a:rPr lang="tr-TR" altLang="en-US" sz="2200" b="1" dirty="0" smtClean="0">
                <a:latin typeface="Times New Roman" panose="02020603050405020304" pitchFamily="18" charset="0"/>
                <a:cs typeface="Times New Roman" panose="02020603050405020304" pitchFamily="18" charset="0"/>
              </a:rPr>
              <a:t>KSTK değeri yüksek, orta ve ağır bünyeli derin topraklarda kullanılır. Su alma hızı çok yüksek kumlu topraklar ve su alma hızı çok düşük, ayrıca kaymak tabakası bağlama özelliğine sahip killi topraklar için önerilmez.</a:t>
            </a:r>
          </a:p>
          <a:p>
            <a:endParaRPr lang="tr-TR" altLang="en-US" sz="2200" b="1" dirty="0" smtClean="0">
              <a:latin typeface="Times New Roman" panose="02020603050405020304" pitchFamily="18" charset="0"/>
              <a:cs typeface="Times New Roman" panose="02020603050405020304" pitchFamily="18" charset="0"/>
            </a:endParaRPr>
          </a:p>
          <a:p>
            <a:r>
              <a:rPr lang="tr-TR" altLang="en-US" sz="2200" b="1" dirty="0" smtClean="0">
                <a:latin typeface="Times New Roman" panose="02020603050405020304" pitchFamily="18" charset="0"/>
                <a:cs typeface="Times New Roman" panose="02020603050405020304" pitchFamily="18" charset="0"/>
              </a:rPr>
              <a:t>    </a:t>
            </a:r>
            <a:r>
              <a:rPr lang="tr-TR" altLang="en-US" sz="2200" b="1" dirty="0" smtClean="0">
                <a:solidFill>
                  <a:srgbClr val="C00000"/>
                </a:solidFill>
                <a:latin typeface="Times New Roman" panose="02020603050405020304" pitchFamily="18" charset="0"/>
                <a:cs typeface="Times New Roman" panose="02020603050405020304" pitchFamily="18" charset="0"/>
              </a:rPr>
              <a:t>Topografya: </a:t>
            </a:r>
            <a:r>
              <a:rPr lang="tr-TR" altLang="en-US" sz="2200" b="1" dirty="0" smtClean="0">
                <a:latin typeface="Times New Roman" panose="02020603050405020304" pitchFamily="18" charset="0"/>
                <a:cs typeface="Times New Roman" panose="02020603050405020304" pitchFamily="18" charset="0"/>
              </a:rPr>
              <a:t>Tavaların her iki yönde de eğimsiz olması istenir. Zorunlu koşullarda sulama doğrultusunda bir sulamada uygulanacak net sulama suyu miktarının yarısını (</a:t>
            </a:r>
            <a:r>
              <a:rPr lang="tr-TR" altLang="en-US" sz="2200" b="1" dirty="0" err="1" smtClean="0">
                <a:latin typeface="Times New Roman" panose="02020603050405020304" pitchFamily="18" charset="0"/>
                <a:cs typeface="Times New Roman" panose="02020603050405020304" pitchFamily="18" charset="0"/>
              </a:rPr>
              <a:t>dn</a:t>
            </a:r>
            <a:r>
              <a:rPr lang="tr-TR" altLang="en-US" sz="2200" b="1" dirty="0" smtClean="0">
                <a:latin typeface="Times New Roman" panose="02020603050405020304" pitchFamily="18" charset="0"/>
                <a:cs typeface="Times New Roman" panose="02020603050405020304" pitchFamily="18" charset="0"/>
              </a:rPr>
              <a:t>/2) geçmeyecek biçimde tava uçları arasındaki yükseklik farkına izin verilebilir. Bu koşulları sağlayacak biçimde her bir tava ince tesviye makineleri ile düzeltilir.</a:t>
            </a:r>
          </a:p>
          <a:p>
            <a:endParaRPr lang="tr-TR" altLang="en-US" sz="2200" b="1" dirty="0" smtClean="0">
              <a:latin typeface="Times New Roman" panose="02020603050405020304" pitchFamily="18" charset="0"/>
              <a:cs typeface="Times New Roman" panose="02020603050405020304" pitchFamily="18" charset="0"/>
            </a:endParaRPr>
          </a:p>
          <a:p>
            <a:r>
              <a:rPr lang="tr-TR" altLang="en-US" sz="2200" b="1" dirty="0" smtClean="0">
                <a:solidFill>
                  <a:srgbClr val="C00000"/>
                </a:solidFill>
                <a:latin typeface="Times New Roman" panose="02020603050405020304" pitchFamily="18" charset="0"/>
                <a:cs typeface="Times New Roman" panose="02020603050405020304" pitchFamily="18" charset="0"/>
              </a:rPr>
              <a:t>     Bitki özellikleri: </a:t>
            </a:r>
            <a:r>
              <a:rPr lang="tr-TR" altLang="en-US" sz="2200" b="1" dirty="0" smtClean="0">
                <a:latin typeface="Times New Roman" panose="02020603050405020304" pitchFamily="18" charset="0"/>
                <a:cs typeface="Times New Roman" panose="02020603050405020304" pitchFamily="18" charset="0"/>
              </a:rPr>
              <a:t>Kök boğazının ıslanmasından kaynaklanan hastalıklara duyarlı olmayan sık ekilen hububat, çayır ve mera bitkileri ile meyve bahçelerinin sulanmasında kullanılır. Meyve bahçelerinde herhangi bir tasarım ilkesine bağlı olmaksızın bir veya birkaç ağaca hizmet eden tabanı eğimsiz tavalar oluşturulur.</a:t>
            </a:r>
          </a:p>
          <a:p>
            <a:endParaRPr lang="tr-TR" altLang="en-US" sz="2200" b="1" dirty="0" smtClean="0">
              <a:latin typeface="Times New Roman" panose="02020603050405020304" pitchFamily="18" charset="0"/>
              <a:cs typeface="Times New Roman" panose="02020603050405020304" pitchFamily="18" charset="0"/>
            </a:endParaRPr>
          </a:p>
          <a:p>
            <a:r>
              <a:rPr lang="tr-TR" altLang="en-US" sz="2200" b="1" dirty="0" smtClean="0">
                <a:solidFill>
                  <a:srgbClr val="C00000"/>
                </a:solidFill>
                <a:latin typeface="Times New Roman" panose="02020603050405020304" pitchFamily="18" charset="0"/>
                <a:cs typeface="Times New Roman" panose="02020603050405020304" pitchFamily="18" charset="0"/>
              </a:rPr>
              <a:t>     Su kaynağı: </a:t>
            </a:r>
            <a:r>
              <a:rPr lang="tr-TR" altLang="en-US" sz="2200" b="1" dirty="0" smtClean="0">
                <a:latin typeface="Times New Roman" panose="02020603050405020304" pitchFamily="18" charset="0"/>
                <a:cs typeface="Times New Roman" panose="02020603050405020304" pitchFamily="18" charset="0"/>
              </a:rPr>
              <a:t>Suyun tava içerisinde kısa sürede göllendirilebilmesi için tava debisinin olanaklar ölçüsünde yüksek olması gerekir. Su kaynağı debisinin 30L/s’nin altında olduğu koşullarda yöntemin uygulanması oldukça güçtür.</a:t>
            </a:r>
            <a:endParaRPr lang="tr-TR" sz="2200" b="1" dirty="0"/>
          </a:p>
        </p:txBody>
      </p:sp>
    </p:spTree>
    <p:extLst>
      <p:ext uri="{BB962C8B-B14F-4D97-AF65-F5344CB8AC3E}">
        <p14:creationId xmlns:p14="http://schemas.microsoft.com/office/powerpoint/2010/main" val="3734672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8820" y="958334"/>
            <a:ext cx="4924746"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Maksimum akış uzunluğu;</a:t>
            </a:r>
            <a:endParaRPr lang="tr-TR" sz="28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Dikdörtgen 4"/>
              <p:cNvSpPr/>
              <p:nvPr/>
            </p:nvSpPr>
            <p:spPr>
              <a:xfrm>
                <a:off x="283965" y="2004700"/>
                <a:ext cx="7914104" cy="12541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sz="2400" smtClean="0">
                          <a:solidFill>
                            <a:schemeClr val="tx1"/>
                          </a:solidFill>
                          <a:latin typeface="Cambria Math" panose="02040503050406030204" pitchFamily="18" charset="0"/>
                        </a:rPr>
                        <m:t>−</m:t>
                      </m:r>
                      <m:r>
                        <a:rPr lang="tr-TR" sz="2400" i="1">
                          <a:solidFill>
                            <a:schemeClr val="tx1"/>
                          </a:solidFill>
                          <a:latin typeface="Cambria Math" panose="02040503050406030204" pitchFamily="18" charset="0"/>
                        </a:rPr>
                        <m:t>𝐿𝑚𝑎𝑥</m:t>
                      </m:r>
                      <m:r>
                        <a:rPr lang="tr-TR" sz="2400" i="0">
                          <a:solidFill>
                            <a:schemeClr val="tx1"/>
                          </a:solidFill>
                          <a:latin typeface="Cambria Math" panose="02040503050406030204" pitchFamily="18" charset="0"/>
                        </a:rPr>
                        <m:t> =</m:t>
                      </m:r>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6</m:t>
                          </m:r>
                          <m:r>
                            <m:rPr>
                              <m:sty m:val="p"/>
                            </m:rPr>
                            <a:rPr lang="tr-TR" sz="2400" i="0">
                              <a:solidFill>
                                <a:schemeClr val="tx1"/>
                              </a:solidFill>
                              <a:latin typeface="Cambria Math" panose="02040503050406030204" pitchFamily="18" charset="0"/>
                            </a:rPr>
                            <m:t>x</m:t>
                          </m:r>
                          <m:sSup>
                            <m:sSupPr>
                              <m:ctrlPr>
                                <a:rPr lang="tr-TR" sz="2400" i="1">
                                  <a:solidFill>
                                    <a:schemeClr val="tx1"/>
                                  </a:solidFill>
                                  <a:latin typeface="Cambria Math" panose="02040503050406030204" pitchFamily="18" charset="0"/>
                                </a:rPr>
                              </m:ctrlPr>
                            </m:sSupPr>
                            <m:e>
                              <m:r>
                                <a:rPr lang="tr-TR" sz="2400" i="0">
                                  <a:solidFill>
                                    <a:schemeClr val="tx1"/>
                                  </a:solidFill>
                                  <a:latin typeface="Cambria Math" panose="02040503050406030204" pitchFamily="18" charset="0"/>
                                </a:rPr>
                                <m:t>10</m:t>
                              </m:r>
                            </m:e>
                            <m:sup>
                              <m:r>
                                <a:rPr lang="tr-TR" sz="2400" i="0">
                                  <a:solidFill>
                                    <a:schemeClr val="tx1"/>
                                  </a:solidFill>
                                  <a:latin typeface="Cambria Math" panose="02040503050406030204" pitchFamily="18" charset="0"/>
                                </a:rPr>
                                <m:t>4 </m:t>
                              </m:r>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
                            <m:sSubPr>
                              <m:ctrlPr>
                                <a:rPr lang="tr-TR" sz="2400" i="1">
                                  <a:solidFill>
                                    <a:schemeClr val="tx1"/>
                                  </a:solidFill>
                                  <a:latin typeface="Cambria Math" panose="02040503050406030204" pitchFamily="18" charset="0"/>
                                </a:rPr>
                              </m:ctrlPr>
                            </m:sSubPr>
                            <m:e>
                              <m:r>
                                <a:rPr lang="tr-TR" sz="2400" i="1">
                                  <a:solidFill>
                                    <a:schemeClr val="tx1"/>
                                  </a:solidFill>
                                  <a:latin typeface="Cambria Math" panose="02040503050406030204" pitchFamily="18" charset="0"/>
                                </a:rPr>
                                <m:t>𝑞</m:t>
                              </m:r>
                            </m:e>
                            <m:sub>
                              <m:r>
                                <a:rPr lang="tr-TR" sz="2400" i="1">
                                  <a:solidFill>
                                    <a:schemeClr val="tx1"/>
                                  </a:solidFill>
                                  <a:latin typeface="Cambria Math" panose="02040503050406030204" pitchFamily="18" charset="0"/>
                                </a:rPr>
                                <m:t>𝑖</m:t>
                              </m:r>
                            </m:sub>
                          </m:sSub>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
                            <m:sSubPr>
                              <m:ctrlPr>
                                <a:rPr lang="tr-TR" sz="2400" i="1">
                                  <a:solidFill>
                                    <a:schemeClr val="tx1"/>
                                  </a:solidFill>
                                  <a:latin typeface="Cambria Math" panose="02040503050406030204" pitchFamily="18" charset="0"/>
                                </a:rPr>
                              </m:ctrlPr>
                            </m:sSubPr>
                            <m:e>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Sub>
                        </m:num>
                        <m:den>
                          <m:f>
                            <m:fPr>
                              <m:ctrlPr>
                                <a:rPr lang="tr-TR" sz="2400" i="1">
                                  <a:solidFill>
                                    <a:schemeClr val="tx1"/>
                                  </a:solidFill>
                                  <a:latin typeface="Cambria Math" panose="02040503050406030204" pitchFamily="18" charset="0"/>
                                </a:rPr>
                              </m:ctrlPr>
                            </m:fPr>
                            <m:num>
                              <m:r>
                                <a:rPr lang="tr-TR" sz="2400" i="1">
                                  <a:solidFill>
                                    <a:schemeClr val="tx1"/>
                                  </a:solidFill>
                                  <a:latin typeface="Cambria Math" panose="02040503050406030204" pitchFamily="18" charset="0"/>
                                </a:rPr>
                                <m:t>𝑎</m:t>
                              </m:r>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up>
                                  <m:r>
                                    <a:rPr lang="tr-TR" sz="2400" i="1">
                                      <a:solidFill>
                                        <a:schemeClr val="tx1"/>
                                      </a:solidFill>
                                      <a:latin typeface="Cambria Math" panose="02040503050406030204" pitchFamily="18" charset="0"/>
                                    </a:rPr>
                                    <m:t>𝑏</m:t>
                                  </m:r>
                                </m:sup>
                              </m:sSubSup>
                            </m:num>
                            <m:den>
                              <m:r>
                                <a:rPr lang="tr-TR" sz="2400" i="0">
                                  <a:solidFill>
                                    <a:schemeClr val="tx1"/>
                                  </a:solidFill>
                                  <a:latin typeface="Cambria Math" panose="02040503050406030204" pitchFamily="18" charset="0"/>
                                </a:rPr>
                                <m:t>1+</m:t>
                              </m:r>
                              <m:r>
                                <a:rPr lang="tr-TR" sz="2400" i="1">
                                  <a:solidFill>
                                    <a:schemeClr val="tx1"/>
                                  </a:solidFill>
                                  <a:latin typeface="Cambria Math" panose="02040503050406030204" pitchFamily="18" charset="0"/>
                                </a:rPr>
                                <m:t>𝑏</m:t>
                              </m:r>
                            </m:den>
                          </m:f>
                          <m:r>
                            <a:rPr lang="tr-TR" sz="2400" i="0">
                              <a:solidFill>
                                <a:schemeClr val="tx1"/>
                              </a:solidFill>
                              <a:latin typeface="Cambria Math" panose="02040503050406030204" pitchFamily="18" charset="0"/>
                            </a:rPr>
                            <m:t>+</m:t>
                          </m:r>
                          <m:r>
                            <a:rPr lang="tr-TR" sz="2400" i="1">
                              <a:solidFill>
                                <a:schemeClr val="tx1"/>
                              </a:solidFill>
                              <a:latin typeface="Cambria Math" panose="02040503050406030204" pitchFamily="18" charset="0"/>
                            </a:rPr>
                            <m:t>𝑐</m:t>
                          </m:r>
                          <m:r>
                            <a:rPr lang="tr-TR" sz="2400" i="0">
                              <a:solidFill>
                                <a:schemeClr val="tx1"/>
                              </a:solidFill>
                              <a:latin typeface="Cambria Math" panose="02040503050406030204" pitchFamily="18" charset="0"/>
                            </a:rPr>
                            <m:t>+ </m:t>
                          </m:r>
                          <m:d>
                            <m:dPr>
                              <m:begChr m:val="{"/>
                              <m:endChr m:val="}"/>
                              <m:ctrlPr>
                                <a:rPr lang="tr-TR" sz="2400" i="1">
                                  <a:solidFill>
                                    <a:schemeClr val="tx1"/>
                                  </a:solidFill>
                                  <a:latin typeface="Cambria Math" panose="02040503050406030204" pitchFamily="18" charset="0"/>
                                </a:rPr>
                              </m:ctrlPr>
                            </m:dPr>
                            <m:e>
                              <m:r>
                                <a:rPr lang="tr-TR" sz="2400" i="0">
                                  <a:solidFill>
                                    <a:schemeClr val="tx1"/>
                                  </a:solidFill>
                                  <a:latin typeface="Cambria Math" panose="02040503050406030204" pitchFamily="18" charset="0"/>
                                </a:rPr>
                                <m:t>1798 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p>
                                <m:sSupPr>
                                  <m:ctrlPr>
                                    <a:rPr lang="tr-TR" sz="2400" i="1">
                                      <a:solidFill>
                                        <a:schemeClr val="tx1"/>
                                      </a:solidFill>
                                      <a:latin typeface="Cambria Math" panose="02040503050406030204" pitchFamily="18" charset="0"/>
                                    </a:rPr>
                                  </m:ctrlPr>
                                </m:sSupPr>
                                <m:e>
                                  <m:r>
                                    <a:rPr lang="tr-TR" sz="2400" i="1">
                                      <a:solidFill>
                                        <a:schemeClr val="tx1"/>
                                      </a:solidFill>
                                      <a:latin typeface="Cambria Math" panose="02040503050406030204" pitchFamily="18" charset="0"/>
                                    </a:rPr>
                                    <m:t>𝑛</m:t>
                                  </m:r>
                                </m:e>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8</m:t>
                                      </m:r>
                                    </m:den>
                                  </m:f>
                                  <m:r>
                                    <a:rPr lang="tr-TR" sz="2400" i="0">
                                      <a:solidFill>
                                        <a:schemeClr val="tx1"/>
                                      </a:solidFill>
                                      <a:latin typeface="Cambria Math" panose="02040503050406030204" pitchFamily="18" charset="0"/>
                                    </a:rPr>
                                    <m:t> </m:t>
                                  </m:r>
                                </m:sup>
                              </m:s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1">
                                      <a:solidFill>
                                        <a:schemeClr val="tx1"/>
                                      </a:solidFill>
                                      <a:latin typeface="Cambria Math" panose="02040503050406030204" pitchFamily="18" charset="0"/>
                                    </a:rPr>
                                    <m:t>𝑞</m:t>
                                  </m:r>
                                </m:e>
                                <m:sub>
                                  <m:r>
                                    <a:rPr lang="tr-TR" sz="2400" i="1">
                                      <a:solidFill>
                                        <a:schemeClr val="tx1"/>
                                      </a:solidFill>
                                      <a:latin typeface="Cambria Math" panose="02040503050406030204" pitchFamily="18" charset="0"/>
                                    </a:rPr>
                                    <m:t>𝑢</m:t>
                                  </m:r>
                                </m:sub>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9</m:t>
                                      </m:r>
                                    </m:num>
                                    <m:den>
                                      <m:r>
                                        <a:rPr lang="tr-TR" sz="2400" i="0">
                                          <a:solidFill>
                                            <a:schemeClr val="tx1"/>
                                          </a:solidFill>
                                          <a:latin typeface="Cambria Math" panose="02040503050406030204" pitchFamily="18" charset="0"/>
                                        </a:rPr>
                                        <m:t>16</m:t>
                                      </m:r>
                                    </m:den>
                                  </m:f>
                                </m:sup>
                              </m:sSubSup>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𝑥</m:t>
                              </m:r>
                              <m:r>
                                <a:rPr lang="tr-TR" sz="2400" i="0">
                                  <a:solidFill>
                                    <a:schemeClr val="tx1"/>
                                  </a:solidFill>
                                  <a:latin typeface="Cambria Math" panose="02040503050406030204" pitchFamily="18" charset="0"/>
                                </a:rPr>
                                <m:t> </m:t>
                              </m:r>
                              <m:sSubSup>
                                <m:sSubSupPr>
                                  <m:ctrlPr>
                                    <a:rPr lang="tr-TR" sz="2400" i="1">
                                      <a:solidFill>
                                        <a:schemeClr val="tx1"/>
                                      </a:solidFill>
                                      <a:latin typeface="Cambria Math" panose="02040503050406030204" pitchFamily="18" charset="0"/>
                                    </a:rPr>
                                  </m:ctrlPr>
                                </m:sSubSupPr>
                                <m:e>
                                  <m:r>
                                    <a:rPr lang="tr-TR" sz="2400" i="0">
                                      <a:solidFill>
                                        <a:schemeClr val="tx1"/>
                                      </a:solidFill>
                                      <a:latin typeface="Cambria Math" panose="02040503050406030204" pitchFamily="18" charset="0"/>
                                    </a:rPr>
                                    <m:t> </m:t>
                                  </m:r>
                                  <m:r>
                                    <a:rPr lang="tr-TR" sz="2400" i="1">
                                      <a:solidFill>
                                        <a:schemeClr val="tx1"/>
                                      </a:solidFill>
                                      <a:latin typeface="Cambria Math" panose="02040503050406030204" pitchFamily="18" charset="0"/>
                                    </a:rPr>
                                    <m:t>𝑇</m:t>
                                  </m:r>
                                </m:e>
                                <m:sub>
                                  <m:r>
                                    <a:rPr lang="tr-TR" sz="2400" i="1">
                                      <a:solidFill>
                                        <a:schemeClr val="tx1"/>
                                      </a:solidFill>
                                      <a:latin typeface="Cambria Math" panose="02040503050406030204" pitchFamily="18" charset="0"/>
                                    </a:rPr>
                                    <m:t>𝑖</m:t>
                                  </m:r>
                                </m:sub>
                                <m:sup>
                                  <m:f>
                                    <m:fPr>
                                      <m:ctrlPr>
                                        <a:rPr lang="tr-TR" sz="2400" i="1">
                                          <a:solidFill>
                                            <a:schemeClr val="tx1"/>
                                          </a:solidFill>
                                          <a:latin typeface="Cambria Math" panose="02040503050406030204" pitchFamily="18" charset="0"/>
                                        </a:rPr>
                                      </m:ctrlPr>
                                    </m:fPr>
                                    <m:num>
                                      <m:r>
                                        <a:rPr lang="tr-TR" sz="2400" i="0">
                                          <a:solidFill>
                                            <a:schemeClr val="tx1"/>
                                          </a:solidFill>
                                          <a:latin typeface="Cambria Math" panose="02040503050406030204" pitchFamily="18" charset="0"/>
                                        </a:rPr>
                                        <m:t>3</m:t>
                                      </m:r>
                                    </m:num>
                                    <m:den>
                                      <m:r>
                                        <a:rPr lang="tr-TR" sz="2400" i="0">
                                          <a:solidFill>
                                            <a:schemeClr val="tx1"/>
                                          </a:solidFill>
                                          <a:latin typeface="Cambria Math" panose="02040503050406030204" pitchFamily="18" charset="0"/>
                                        </a:rPr>
                                        <m:t>16</m:t>
                                      </m:r>
                                    </m:den>
                                  </m:f>
                                </m:sup>
                              </m:sSubSup>
                            </m:e>
                          </m:d>
                        </m:den>
                      </m:f>
                    </m:oMath>
                  </m:oMathPara>
                </a14:m>
                <a:endParaRPr lang="tr-TR" dirty="0"/>
              </a:p>
            </p:txBody>
          </p:sp>
        </mc:Choice>
        <mc:Fallback xmlns="">
          <p:sp>
            <p:nvSpPr>
              <p:cNvPr id="5" name="Dikdörtgen 4"/>
              <p:cNvSpPr>
                <a:spLocks noRot="1" noChangeAspect="1" noMove="1" noResize="1" noEditPoints="1" noAdjustHandles="1" noChangeArrowheads="1" noChangeShapeType="1" noTextEdit="1"/>
              </p:cNvSpPr>
              <p:nvPr/>
            </p:nvSpPr>
            <p:spPr>
              <a:xfrm>
                <a:off x="283965" y="2004700"/>
                <a:ext cx="7914104" cy="1254126"/>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Dikdörtgen 5"/>
              <p:cNvSpPr/>
              <p:nvPr/>
            </p:nvSpPr>
            <p:spPr>
              <a:xfrm>
                <a:off x="283965" y="4160344"/>
                <a:ext cx="10641538" cy="10830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sz="2200" smtClean="0">
                          <a:solidFill>
                            <a:schemeClr val="tx1"/>
                          </a:solidFill>
                          <a:latin typeface="Cambria Math" panose="02040503050406030204" pitchFamily="18" charset="0"/>
                        </a:rPr>
                        <m:t>−</m:t>
                      </m:r>
                      <m:r>
                        <a:rPr lang="tr-TR" sz="2200" i="1">
                          <a:solidFill>
                            <a:schemeClr val="tx1"/>
                          </a:solidFill>
                          <a:latin typeface="Cambria Math" panose="02040503050406030204" pitchFamily="18" charset="0"/>
                        </a:rPr>
                        <m:t>𝐿𝑚𝑎𝑥</m:t>
                      </m:r>
                      <m:r>
                        <a:rPr lang="tr-TR" sz="2200" i="0">
                          <a:solidFill>
                            <a:schemeClr val="tx1"/>
                          </a:solidFill>
                          <a:latin typeface="Cambria Math" panose="02040503050406030204" pitchFamily="18" charset="0"/>
                        </a:rPr>
                        <m:t>=</m:t>
                      </m:r>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6 </m:t>
                          </m:r>
                          <m:r>
                            <m:rPr>
                              <m:sty m:val="p"/>
                            </m:rPr>
                            <a:rPr lang="tr-TR" sz="2200" i="0">
                              <a:solidFill>
                                <a:schemeClr val="tx1"/>
                              </a:solidFill>
                              <a:latin typeface="Cambria Math" panose="02040503050406030204" pitchFamily="18" charset="0"/>
                            </a:rPr>
                            <m:t>x</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10</m:t>
                              </m:r>
                            </m:e>
                            <m:sup>
                              <m:r>
                                <a:rPr lang="tr-TR" sz="2200" i="0">
                                  <a:solidFill>
                                    <a:schemeClr val="tx1"/>
                                  </a:solidFill>
                                  <a:latin typeface="Cambria Math" panose="02040503050406030204" pitchFamily="18" charset="0"/>
                                </a:rPr>
                                <m:t>4  </m:t>
                              </m:r>
                            </m:sup>
                          </m:sSup>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0.002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250</m:t>
                          </m:r>
                        </m:num>
                        <m:den>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0.9957 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250</m:t>
                                  </m:r>
                                </m:e>
                                <m:sup>
                                  <m:r>
                                    <a:rPr lang="tr-TR" sz="2200" i="0">
                                      <a:solidFill>
                                        <a:schemeClr val="tx1"/>
                                      </a:solidFill>
                                      <a:latin typeface="Cambria Math" panose="02040503050406030204" pitchFamily="18" charset="0"/>
                                    </a:rPr>
                                    <m:t>0.729</m:t>
                                  </m:r>
                                </m:sup>
                              </m:sSup>
                            </m:num>
                            <m:den>
                              <m:r>
                                <a:rPr lang="tr-TR" sz="2200" i="0">
                                  <a:solidFill>
                                    <a:schemeClr val="tx1"/>
                                  </a:solidFill>
                                  <a:latin typeface="Cambria Math" panose="02040503050406030204" pitchFamily="18" charset="0"/>
                                </a:rPr>
                                <m:t>1+0.729</m:t>
                              </m:r>
                            </m:den>
                          </m:f>
                          <m:r>
                            <a:rPr lang="tr-TR" sz="2200" i="0">
                              <a:solidFill>
                                <a:schemeClr val="tx1"/>
                              </a:solidFill>
                              <a:latin typeface="Cambria Math" panose="02040503050406030204" pitchFamily="18" charset="0"/>
                            </a:rPr>
                            <m:t>+7.0+ </m:t>
                          </m:r>
                          <m:d>
                            <m:dPr>
                              <m:begChr m:val="{"/>
                              <m:endChr m:val="}"/>
                              <m:ctrlPr>
                                <a:rPr lang="tr-TR" sz="2200" i="1">
                                  <a:solidFill>
                                    <a:schemeClr val="tx1"/>
                                  </a:solidFill>
                                  <a:latin typeface="Cambria Math" panose="02040503050406030204" pitchFamily="18" charset="0"/>
                                </a:rPr>
                              </m:ctrlPr>
                            </m:dPr>
                            <m:e>
                              <m:r>
                                <a:rPr lang="tr-TR" sz="2200" i="0">
                                  <a:solidFill>
                                    <a:schemeClr val="tx1"/>
                                  </a:solidFill>
                                  <a:latin typeface="Cambria Math" panose="02040503050406030204" pitchFamily="18" charset="0"/>
                                </a:rPr>
                                <m:t>1798 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0.15 </m:t>
                                  </m:r>
                                </m:e>
                                <m:sup>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3</m:t>
                                      </m:r>
                                    </m:num>
                                    <m:den>
                                      <m:r>
                                        <a:rPr lang="tr-TR" sz="2200" i="0">
                                          <a:solidFill>
                                            <a:schemeClr val="tx1"/>
                                          </a:solidFill>
                                          <a:latin typeface="Cambria Math" panose="02040503050406030204" pitchFamily="18" charset="0"/>
                                        </a:rPr>
                                        <m:t>8</m:t>
                                      </m:r>
                                    </m:den>
                                  </m:f>
                                  <m:r>
                                    <a:rPr lang="tr-TR" sz="2200" i="0">
                                      <a:solidFill>
                                        <a:schemeClr val="tx1"/>
                                      </a:solidFill>
                                      <a:latin typeface="Cambria Math" panose="02040503050406030204" pitchFamily="18" charset="0"/>
                                    </a:rPr>
                                    <m:t> </m:t>
                                  </m:r>
                                </m:sup>
                              </m:sSup>
                              <m:r>
                                <a:rPr lang="tr-TR" sz="2200" i="0">
                                  <a:solidFill>
                                    <a:schemeClr val="tx1"/>
                                  </a:solidFill>
                                  <a:latin typeface="Cambria Math" panose="02040503050406030204" pitchFamily="18" charset="0"/>
                                </a:rPr>
                                <m:t>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0.002 </m:t>
                                  </m:r>
                                </m:e>
                                <m:sup>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9</m:t>
                                      </m:r>
                                    </m:num>
                                    <m:den>
                                      <m:r>
                                        <a:rPr lang="tr-TR" sz="2200" i="0">
                                          <a:solidFill>
                                            <a:schemeClr val="tx1"/>
                                          </a:solidFill>
                                          <a:latin typeface="Cambria Math" panose="02040503050406030204" pitchFamily="18" charset="0"/>
                                        </a:rPr>
                                        <m:t>16</m:t>
                                      </m:r>
                                    </m:den>
                                  </m:f>
                                </m:sup>
                              </m:sSup>
                              <m:r>
                                <a:rPr lang="tr-TR" sz="2200" i="0">
                                  <a:solidFill>
                                    <a:schemeClr val="tx1"/>
                                  </a:solidFill>
                                  <a:latin typeface="Cambria Math" panose="02040503050406030204" pitchFamily="18" charset="0"/>
                                </a:rPr>
                                <m:t> </m:t>
                              </m:r>
                              <m:r>
                                <a:rPr lang="tr-TR" sz="2200" i="1">
                                  <a:solidFill>
                                    <a:schemeClr val="tx1"/>
                                  </a:solidFill>
                                  <a:latin typeface="Cambria Math" panose="02040503050406030204" pitchFamily="18" charset="0"/>
                                </a:rPr>
                                <m:t>𝑥</m:t>
                              </m:r>
                              <m:r>
                                <a:rPr lang="tr-TR" sz="2200" i="0">
                                  <a:solidFill>
                                    <a:schemeClr val="tx1"/>
                                  </a:solidFill>
                                  <a:latin typeface="Cambria Math" panose="02040503050406030204" pitchFamily="18" charset="0"/>
                                </a:rPr>
                                <m:t> </m:t>
                              </m:r>
                              <m:sSup>
                                <m:sSupPr>
                                  <m:ctrlPr>
                                    <a:rPr lang="tr-TR" sz="2200" i="1">
                                      <a:solidFill>
                                        <a:schemeClr val="tx1"/>
                                      </a:solidFill>
                                      <a:latin typeface="Cambria Math" panose="02040503050406030204" pitchFamily="18" charset="0"/>
                                    </a:rPr>
                                  </m:ctrlPr>
                                </m:sSupPr>
                                <m:e>
                                  <m:r>
                                    <a:rPr lang="tr-TR" sz="2200" i="0">
                                      <a:solidFill>
                                        <a:schemeClr val="tx1"/>
                                      </a:solidFill>
                                      <a:latin typeface="Cambria Math" panose="02040503050406030204" pitchFamily="18" charset="0"/>
                                    </a:rPr>
                                    <m:t>250 </m:t>
                                  </m:r>
                                </m:e>
                                <m:sup>
                                  <m:f>
                                    <m:fPr>
                                      <m:ctrlPr>
                                        <a:rPr lang="tr-TR" sz="2200" i="1">
                                          <a:solidFill>
                                            <a:schemeClr val="tx1"/>
                                          </a:solidFill>
                                          <a:latin typeface="Cambria Math" panose="02040503050406030204" pitchFamily="18" charset="0"/>
                                        </a:rPr>
                                      </m:ctrlPr>
                                    </m:fPr>
                                    <m:num>
                                      <m:r>
                                        <a:rPr lang="tr-TR" sz="2200" i="0">
                                          <a:solidFill>
                                            <a:schemeClr val="tx1"/>
                                          </a:solidFill>
                                          <a:latin typeface="Cambria Math" panose="02040503050406030204" pitchFamily="18" charset="0"/>
                                        </a:rPr>
                                        <m:t>3</m:t>
                                      </m:r>
                                    </m:num>
                                    <m:den>
                                      <m:r>
                                        <a:rPr lang="tr-TR" sz="2200" i="0">
                                          <a:solidFill>
                                            <a:schemeClr val="tx1"/>
                                          </a:solidFill>
                                          <a:latin typeface="Cambria Math" panose="02040503050406030204" pitchFamily="18" charset="0"/>
                                        </a:rPr>
                                        <m:t>16</m:t>
                                      </m:r>
                                    </m:den>
                                  </m:f>
                                </m:sup>
                              </m:sSup>
                            </m:e>
                          </m:d>
                        </m:den>
                      </m:f>
                      <m:r>
                        <a:rPr lang="tr-TR" sz="2200" i="0">
                          <a:solidFill>
                            <a:schemeClr val="tx1"/>
                          </a:solidFill>
                          <a:latin typeface="Cambria Math" panose="02040503050406030204" pitchFamily="18" charset="0"/>
                        </a:rPr>
                        <m:t>=262 </m:t>
                      </m:r>
                      <m:r>
                        <a:rPr lang="tr-TR" sz="2200" i="1">
                          <a:solidFill>
                            <a:schemeClr val="tx1"/>
                          </a:solidFill>
                          <a:latin typeface="Cambria Math" panose="02040503050406030204" pitchFamily="18" charset="0"/>
                        </a:rPr>
                        <m:t>𝑚</m:t>
                      </m:r>
                    </m:oMath>
                  </m:oMathPara>
                </a14:m>
                <a:endParaRPr lang="tr-TR" sz="2200" dirty="0">
                  <a:solidFill>
                    <a:schemeClr val="tx1"/>
                  </a:solidFill>
                </a:endParaRPr>
              </a:p>
            </p:txBody>
          </p:sp>
        </mc:Choice>
        <mc:Fallback xmlns="">
          <p:sp>
            <p:nvSpPr>
              <p:cNvPr id="6" name="Dikdörtgen 5"/>
              <p:cNvSpPr>
                <a:spLocks noRot="1" noChangeAspect="1" noMove="1" noResize="1" noEditPoints="1" noAdjustHandles="1" noChangeArrowheads="1" noChangeShapeType="1" noTextEdit="1"/>
              </p:cNvSpPr>
              <p:nvPr/>
            </p:nvSpPr>
            <p:spPr>
              <a:xfrm>
                <a:off x="283965" y="4160344"/>
                <a:ext cx="10641538" cy="1083053"/>
              </a:xfrm>
              <a:prstGeom prst="rect">
                <a:avLst/>
              </a:prstGeom>
              <a:blipFill>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765266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2473" y="800679"/>
            <a:ext cx="3038011"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Tava uzunluğu</a:t>
            </a:r>
            <a:endParaRPr lang="tr-TR" sz="2800" dirty="0">
              <a:latin typeface="Comic Sans MS" panose="030F0702030302020204" pitchFamily="66" charset="0"/>
            </a:endParaRPr>
          </a:p>
        </p:txBody>
      </p:sp>
      <p:sp>
        <p:nvSpPr>
          <p:cNvPr id="3" name="Dikdörtgen 2"/>
          <p:cNvSpPr/>
          <p:nvPr/>
        </p:nvSpPr>
        <p:spPr>
          <a:xfrm>
            <a:off x="1042472" y="2176855"/>
            <a:ext cx="10072217" cy="3539430"/>
          </a:xfrm>
          <a:prstGeom prst="rect">
            <a:avLst/>
          </a:prstGeom>
        </p:spPr>
        <p:txBody>
          <a:bodyPr wrap="square">
            <a:spAutoFit/>
          </a:bodyPr>
          <a:lstStyle/>
          <a:p>
            <a:r>
              <a:rPr lang="tr-TR" altLang="tr-TR" sz="2800" dirty="0">
                <a:latin typeface="Comic Sans MS" panose="030F0702030302020204" pitchFamily="66" charset="0"/>
              </a:rPr>
              <a:t>L = 240 m &lt; </a:t>
            </a:r>
            <a:r>
              <a:rPr lang="tr-TR" altLang="tr-TR" sz="2800" dirty="0" err="1">
                <a:latin typeface="Comic Sans MS" panose="030F0702030302020204" pitchFamily="66" charset="0"/>
              </a:rPr>
              <a:t>Lmax</a:t>
            </a:r>
            <a:endParaRPr lang="tr-TR" altLang="tr-TR" sz="2800" dirty="0">
              <a:latin typeface="Comic Sans MS" panose="030F0702030302020204" pitchFamily="66" charset="0"/>
            </a:endParaRPr>
          </a:p>
          <a:p>
            <a:pPr algn="just"/>
            <a:r>
              <a:rPr lang="tr-TR" altLang="tr-TR" sz="2800" dirty="0">
                <a:latin typeface="Comic Sans MS" panose="030F0702030302020204" pitchFamily="66" charset="0"/>
              </a:rPr>
              <a:t>	</a:t>
            </a:r>
            <a:endParaRPr lang="tr-TR" altLang="tr-TR" sz="2800" dirty="0" smtClean="0">
              <a:latin typeface="Comic Sans MS" panose="030F0702030302020204" pitchFamily="66" charset="0"/>
            </a:endParaRPr>
          </a:p>
          <a:p>
            <a:pPr algn="just"/>
            <a:r>
              <a:rPr lang="tr-TR" altLang="tr-TR" sz="2800" dirty="0" smtClean="0">
                <a:latin typeface="Comic Sans MS" panose="030F0702030302020204" pitchFamily="66" charset="0"/>
              </a:rPr>
              <a:t>	Sulama </a:t>
            </a:r>
            <a:r>
              <a:rPr lang="tr-TR" altLang="tr-TR" sz="2800" dirty="0">
                <a:latin typeface="Comic Sans MS" panose="030F0702030302020204" pitchFamily="66" charset="0"/>
              </a:rPr>
              <a:t>doğrultusundaki arazi uzunluğu 480 m olduğundan ve tava uzunluğu maksimum akış uzunluğundan fazla olamayacağından bu arazi kenarı boyunca 2 adet tava yerleştirilir ve tava uzunluğu; </a:t>
            </a:r>
          </a:p>
          <a:p>
            <a:endParaRPr lang="tr-TR" altLang="tr-TR" sz="2800" dirty="0" smtClean="0">
              <a:latin typeface="Comic Sans MS" panose="030F0702030302020204" pitchFamily="66" charset="0"/>
            </a:endParaRPr>
          </a:p>
          <a:p>
            <a:r>
              <a:rPr lang="tr-TR" altLang="tr-TR" sz="2800" dirty="0" smtClean="0">
                <a:latin typeface="Comic Sans MS" panose="030F0702030302020204" pitchFamily="66" charset="0"/>
              </a:rPr>
              <a:t>L </a:t>
            </a:r>
            <a:r>
              <a:rPr lang="tr-TR" altLang="tr-TR" sz="2800" dirty="0">
                <a:latin typeface="Comic Sans MS" panose="030F0702030302020204" pitchFamily="66" charset="0"/>
              </a:rPr>
              <a:t>= 240 m alınır. </a:t>
            </a:r>
          </a:p>
        </p:txBody>
      </p:sp>
    </p:spTree>
    <p:extLst>
      <p:ext uri="{BB962C8B-B14F-4D97-AF65-F5344CB8AC3E}">
        <p14:creationId xmlns:p14="http://schemas.microsoft.com/office/powerpoint/2010/main" val="30450236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35524" y="800678"/>
            <a:ext cx="3175869" cy="523220"/>
          </a:xfrm>
          <a:prstGeom prst="rect">
            <a:avLst/>
          </a:prstGeom>
        </p:spPr>
        <p:txBody>
          <a:bodyPr wrap="none">
            <a:spAutoFit/>
          </a:bodyPr>
          <a:lstStyle/>
          <a:p>
            <a:pPr marL="457200" indent="-457200">
              <a:buFont typeface="Arial" panose="020B0604020202020204" pitchFamily="34" charset="0"/>
              <a:buChar char="•"/>
            </a:pPr>
            <a:r>
              <a:rPr lang="tr-TR" altLang="tr-TR" sz="2800" b="1" dirty="0">
                <a:latin typeface="Comic Sans MS" panose="030F0702030302020204" pitchFamily="66" charset="0"/>
              </a:rPr>
              <a:t>Sulama süresi;</a:t>
            </a:r>
            <a:endParaRPr lang="tr-TR" sz="28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Dikdörtgen 3"/>
              <p:cNvSpPr/>
              <p:nvPr/>
            </p:nvSpPr>
            <p:spPr>
              <a:xfrm>
                <a:off x="1035524" y="2323963"/>
                <a:ext cx="8766054" cy="983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800" i="1" smtClean="0">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𝑇</m:t>
                          </m:r>
                        </m:e>
                        <m:sub>
                          <m:r>
                            <a:rPr lang="tr-TR" sz="2800" i="1">
                              <a:solidFill>
                                <a:schemeClr val="tx1"/>
                              </a:solidFill>
                              <a:latin typeface="Cambria Math" panose="02040503050406030204" pitchFamily="18" charset="0"/>
                            </a:rPr>
                            <m:t>𝑎</m:t>
                          </m:r>
                        </m:sub>
                      </m:sSub>
                      <m:r>
                        <a:rPr lang="tr-TR" sz="2800" i="0">
                          <a:solidFill>
                            <a:schemeClr val="tx1"/>
                          </a:solidFill>
                          <a:latin typeface="Cambria Math" panose="02040503050406030204" pitchFamily="18" charset="0"/>
                        </a:rPr>
                        <m:t>=</m:t>
                      </m:r>
                      <m:f>
                        <m:fPr>
                          <m:ctrlPr>
                            <a:rPr lang="tr-TR" sz="2800" i="1">
                              <a:solidFill>
                                <a:schemeClr val="tx1"/>
                              </a:solidFill>
                              <a:latin typeface="Cambria Math" panose="02040503050406030204" pitchFamily="18" charset="0"/>
                            </a:rPr>
                          </m:ctrlPr>
                        </m:fPr>
                        <m:num>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𝑑</m:t>
                              </m:r>
                            </m:e>
                            <m:sub>
                              <m:r>
                                <a:rPr lang="tr-TR" sz="2800" i="1">
                                  <a:solidFill>
                                    <a:schemeClr val="tx1"/>
                                  </a:solidFill>
                                  <a:latin typeface="Cambria Math" panose="02040503050406030204" pitchFamily="18" charset="0"/>
                                </a:rPr>
                                <m:t>𝑛</m:t>
                              </m:r>
                              <m:r>
                                <a:rPr lang="tr-TR" sz="2800" i="0">
                                  <a:solidFill>
                                    <a:schemeClr val="tx1"/>
                                  </a:solidFill>
                                  <a:latin typeface="Cambria Math" panose="02040503050406030204" pitchFamily="18" charset="0"/>
                                </a:rPr>
                                <m:t> </m:t>
                              </m:r>
                            </m:sub>
                          </m:sSub>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m:t>
                          </m:r>
                          <m:r>
                            <a:rPr lang="tr-TR" sz="2800" i="1">
                              <a:solidFill>
                                <a:schemeClr val="tx1"/>
                              </a:solidFill>
                              <a:latin typeface="Cambria Math" panose="02040503050406030204" pitchFamily="18" charset="0"/>
                            </a:rPr>
                            <m:t>𝐿</m:t>
                          </m:r>
                        </m:num>
                        <m:den>
                          <m:r>
                            <a:rPr lang="tr-TR" sz="2800" i="0">
                              <a:solidFill>
                                <a:schemeClr val="tx1"/>
                              </a:solidFill>
                              <a:latin typeface="Cambria Math" panose="02040503050406030204" pitchFamily="18" charset="0"/>
                            </a:rPr>
                            <m:t>600 </m:t>
                          </m:r>
                          <m:r>
                            <m:rPr>
                              <m:sty m:val="p"/>
                            </m:rPr>
                            <a:rPr lang="tr-TR" sz="2800" i="0">
                              <a:solidFill>
                                <a:schemeClr val="tx1"/>
                              </a:solidFill>
                              <a:latin typeface="Cambria Math" panose="02040503050406030204" pitchFamily="18" charset="0"/>
                            </a:rPr>
                            <m:t>x</m:t>
                          </m:r>
                          <m:r>
                            <a:rPr lang="tr-TR" sz="2800" i="0">
                              <a:solidFill>
                                <a:schemeClr val="tx1"/>
                              </a:solidFill>
                              <a:latin typeface="Cambria Math" panose="02040503050406030204" pitchFamily="18" charset="0"/>
                            </a:rPr>
                            <m:t> </m:t>
                          </m:r>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𝑞</m:t>
                              </m:r>
                            </m:e>
                            <m:sub>
                              <m:r>
                                <a:rPr lang="tr-TR" sz="2800" i="1">
                                  <a:solidFill>
                                    <a:schemeClr val="tx1"/>
                                  </a:solidFill>
                                  <a:latin typeface="Cambria Math" panose="02040503050406030204" pitchFamily="18" charset="0"/>
                                </a:rPr>
                                <m:t>𝑢</m:t>
                              </m:r>
                              <m:r>
                                <a:rPr lang="tr-TR" sz="2800" i="0">
                                  <a:solidFill>
                                    <a:schemeClr val="tx1"/>
                                  </a:solidFill>
                                  <a:latin typeface="Cambria Math" panose="02040503050406030204" pitchFamily="18" charset="0"/>
                                </a:rPr>
                                <m:t> </m:t>
                              </m:r>
                            </m:sub>
                          </m:sSub>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m:t>
                          </m:r>
                          <m:sSub>
                            <m:sSubPr>
                              <m:ctrlPr>
                                <a:rPr lang="tr-TR" sz="2800" i="1">
                                  <a:solidFill>
                                    <a:schemeClr val="tx1"/>
                                  </a:solidFill>
                                  <a:latin typeface="Cambria Math" panose="02040503050406030204" pitchFamily="18" charset="0"/>
                                </a:rPr>
                              </m:ctrlPr>
                            </m:sSubPr>
                            <m:e>
                              <m:r>
                                <a:rPr lang="tr-TR" sz="2800" i="1">
                                  <a:solidFill>
                                    <a:schemeClr val="tx1"/>
                                  </a:solidFill>
                                  <a:latin typeface="Cambria Math" panose="02040503050406030204" pitchFamily="18" charset="0"/>
                                </a:rPr>
                                <m:t>𝐸</m:t>
                              </m:r>
                            </m:e>
                            <m:sub>
                              <m:r>
                                <a:rPr lang="tr-TR" sz="2800" i="1">
                                  <a:solidFill>
                                    <a:schemeClr val="tx1"/>
                                  </a:solidFill>
                                  <a:latin typeface="Cambria Math" panose="02040503050406030204" pitchFamily="18" charset="0"/>
                                </a:rPr>
                                <m:t>𝑎</m:t>
                              </m:r>
                            </m:sub>
                          </m:sSub>
                        </m:den>
                      </m:f>
                      <m:r>
                        <a:rPr lang="tr-TR" sz="2800" i="0">
                          <a:solidFill>
                            <a:schemeClr val="tx1"/>
                          </a:solidFill>
                          <a:latin typeface="Cambria Math" panose="02040503050406030204" pitchFamily="18" charset="0"/>
                        </a:rPr>
                        <m:t>= </m:t>
                      </m:r>
                      <m:f>
                        <m:fPr>
                          <m:ctrlPr>
                            <a:rPr lang="tr-TR" sz="2800" i="1">
                              <a:solidFill>
                                <a:schemeClr val="tx1"/>
                              </a:solidFill>
                              <a:latin typeface="Cambria Math" panose="02040503050406030204" pitchFamily="18" charset="0"/>
                            </a:rPr>
                          </m:ctrlPr>
                        </m:fPr>
                        <m:num>
                          <m:r>
                            <a:rPr lang="tr-TR" sz="2800" i="0">
                              <a:solidFill>
                                <a:schemeClr val="tx1"/>
                              </a:solidFill>
                              <a:latin typeface="Cambria Math" panose="02040503050406030204" pitchFamily="18" charset="0"/>
                            </a:rPr>
                            <m:t>90 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240</m:t>
                          </m:r>
                        </m:num>
                        <m:den>
                          <m:r>
                            <a:rPr lang="tr-TR" sz="2800" i="0">
                              <a:solidFill>
                                <a:schemeClr val="tx1"/>
                              </a:solidFill>
                              <a:latin typeface="Cambria Math" panose="02040503050406030204" pitchFamily="18" charset="0"/>
                            </a:rPr>
                            <m:t>600 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0.002 </m:t>
                          </m:r>
                          <m:r>
                            <a:rPr lang="tr-TR" sz="2800" i="1">
                              <a:solidFill>
                                <a:schemeClr val="tx1"/>
                              </a:solidFill>
                              <a:latin typeface="Cambria Math" panose="02040503050406030204" pitchFamily="18" charset="0"/>
                            </a:rPr>
                            <m:t>𝑥</m:t>
                          </m:r>
                          <m:r>
                            <a:rPr lang="tr-TR" sz="2800" i="0">
                              <a:solidFill>
                                <a:schemeClr val="tx1"/>
                              </a:solidFill>
                              <a:latin typeface="Cambria Math" panose="02040503050406030204" pitchFamily="18" charset="0"/>
                            </a:rPr>
                            <m:t> 80</m:t>
                          </m:r>
                        </m:den>
                      </m:f>
                      <m:r>
                        <a:rPr lang="tr-TR" sz="2800" i="0">
                          <a:solidFill>
                            <a:schemeClr val="tx1"/>
                          </a:solidFill>
                          <a:latin typeface="Cambria Math" panose="02040503050406030204" pitchFamily="18" charset="0"/>
                        </a:rPr>
                        <m:t>=225 </m:t>
                      </m:r>
                      <m:r>
                        <a:rPr lang="tr-TR" sz="2800" i="1">
                          <a:solidFill>
                            <a:schemeClr val="tx1"/>
                          </a:solidFill>
                          <a:latin typeface="Cambria Math" panose="02040503050406030204" pitchFamily="18" charset="0"/>
                        </a:rPr>
                        <m:t>𝑑𝑘</m:t>
                      </m:r>
                      <m:r>
                        <a:rPr lang="tr-TR" sz="2800" i="0">
                          <a:solidFill>
                            <a:schemeClr val="tx1"/>
                          </a:solidFill>
                          <a:latin typeface="Cambria Math" panose="02040503050406030204" pitchFamily="18" charset="0"/>
                        </a:rPr>
                        <m:t>≅4 </m:t>
                      </m:r>
                      <m:r>
                        <a:rPr lang="tr-TR" sz="2800" i="1">
                          <a:solidFill>
                            <a:schemeClr val="tx1"/>
                          </a:solidFill>
                          <a:latin typeface="Cambria Math" panose="02040503050406030204" pitchFamily="18" charset="0"/>
                        </a:rPr>
                        <m:t>h</m:t>
                      </m:r>
                    </m:oMath>
                  </m:oMathPara>
                </a14:m>
                <a:endParaRPr lang="tr-TR" sz="2800" dirty="0">
                  <a:solidFill>
                    <a:schemeClr val="tx1"/>
                  </a:solidFill>
                </a:endParaRPr>
              </a:p>
            </p:txBody>
          </p:sp>
        </mc:Choice>
        <mc:Fallback xmlns="">
          <p:sp>
            <p:nvSpPr>
              <p:cNvPr id="4" name="Dikdörtgen 3"/>
              <p:cNvSpPr>
                <a:spLocks noRot="1" noChangeAspect="1" noMove="1" noResize="1" noEditPoints="1" noAdjustHandles="1" noChangeArrowheads="1" noChangeShapeType="1" noTextEdit="1"/>
              </p:cNvSpPr>
              <p:nvPr/>
            </p:nvSpPr>
            <p:spPr>
              <a:xfrm>
                <a:off x="1035524" y="2323963"/>
                <a:ext cx="8766054" cy="983154"/>
              </a:xfrm>
              <a:prstGeom prst="rect">
                <a:avLst/>
              </a:prstGeom>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810741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514422"/>
            <a:ext cx="8534400" cy="1507067"/>
          </a:xfrm>
        </p:spPr>
        <p:txBody>
          <a:bodyPr/>
          <a:lstStyle/>
          <a:p>
            <a:r>
              <a:rPr lang="tr-TR" altLang="tr-TR" i="1" dirty="0">
                <a:latin typeface="Comic Sans MS" panose="030F0702030302020204" pitchFamily="66" charset="0"/>
              </a:rPr>
              <a:t>SONUÇ;</a:t>
            </a:r>
            <a:endParaRPr lang="tr-TR" dirty="0">
              <a:latin typeface="Comic Sans MS" panose="030F0702030302020204" pitchFamily="66" charset="0"/>
            </a:endParaRPr>
          </a:p>
        </p:txBody>
      </p:sp>
      <p:sp>
        <p:nvSpPr>
          <p:cNvPr id="3" name="İçerik Yer Tutucusu 2"/>
          <p:cNvSpPr>
            <a:spLocks noGrp="1"/>
          </p:cNvSpPr>
          <p:nvPr>
            <p:ph idx="1"/>
          </p:nvPr>
        </p:nvSpPr>
        <p:spPr>
          <a:xfrm>
            <a:off x="684212" y="2021489"/>
            <a:ext cx="10477774" cy="3615267"/>
          </a:xfrm>
        </p:spPr>
        <p:txBody>
          <a:bodyPr/>
          <a:lstStyle/>
          <a:p>
            <a:pPr marL="0" indent="0">
              <a:lnSpc>
                <a:spcPct val="150000"/>
              </a:lnSpc>
              <a:buNone/>
            </a:pPr>
            <a:r>
              <a:rPr lang="tr-TR" altLang="tr-TR" sz="3200" dirty="0">
                <a:latin typeface="Comic Sans MS" panose="030F0702030302020204" pitchFamily="66" charset="0"/>
              </a:rPr>
              <a:t>***</a:t>
            </a:r>
            <a:r>
              <a:rPr lang="tr-TR" altLang="tr-TR" sz="3200" b="1" i="1" dirty="0">
                <a:latin typeface="Comic Sans MS" panose="030F0702030302020204" pitchFamily="66" charset="0"/>
              </a:rPr>
              <a:t>Arazide toplam 12 tava vardır. Günde 2 tava sulanır, dolayısıyla sulama 6 günde biter.</a:t>
            </a:r>
            <a:r>
              <a:rPr lang="tr-TR" altLang="tr-TR" sz="3200" dirty="0">
                <a:latin typeface="Comic Sans MS" panose="030F0702030302020204" pitchFamily="66" charset="0"/>
              </a:rPr>
              <a:t> </a:t>
            </a:r>
          </a:p>
          <a:p>
            <a:endParaRPr lang="tr-TR" dirty="0"/>
          </a:p>
        </p:txBody>
      </p:sp>
    </p:spTree>
    <p:extLst>
      <p:ext uri="{BB962C8B-B14F-4D97-AF65-F5344CB8AC3E}">
        <p14:creationId xmlns:p14="http://schemas.microsoft.com/office/powerpoint/2010/main" val="2293110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40371" y="1922539"/>
            <a:ext cx="10053145" cy="1959832"/>
          </a:xfrm>
          <a:prstGeom prst="rect">
            <a:avLst/>
          </a:prstGeom>
        </p:spPr>
        <p:txBody>
          <a:bodyPr wrap="square">
            <a:spAutoFit/>
          </a:bodyPr>
          <a:lstStyle/>
          <a:p>
            <a:pPr algn="just">
              <a:lnSpc>
                <a:spcPct val="150000"/>
              </a:lnSpc>
            </a:pPr>
            <a:r>
              <a:rPr lang="tr-TR" altLang="tr-TR" sz="2800" b="1" dirty="0" smtClean="0">
                <a:latin typeface="Comic Sans MS" panose="030F0702030302020204" pitchFamily="66" charset="0"/>
              </a:rPr>
              <a:t>	Tava </a:t>
            </a:r>
            <a:r>
              <a:rPr lang="tr-TR" altLang="tr-TR" sz="2800" b="1" dirty="0">
                <a:latin typeface="Comic Sans MS" panose="030F0702030302020204" pitchFamily="66" charset="0"/>
              </a:rPr>
              <a:t>eninin 40 m’ den az olması istenmez. Bundan sonraki alternatiflerde tava eni 40 </a:t>
            </a:r>
            <a:r>
              <a:rPr lang="tr-TR" altLang="tr-TR" sz="2800" b="1" dirty="0" smtClean="0">
                <a:latin typeface="Comic Sans MS" panose="030F0702030302020204" pitchFamily="66" charset="0"/>
              </a:rPr>
              <a:t>m’ </a:t>
            </a:r>
            <a:r>
              <a:rPr lang="tr-TR" altLang="tr-TR" sz="2800" b="1" dirty="0" err="1" smtClean="0">
                <a:latin typeface="Comic Sans MS" panose="030F0702030302020204" pitchFamily="66" charset="0"/>
              </a:rPr>
              <a:t>nin</a:t>
            </a:r>
            <a:r>
              <a:rPr lang="tr-TR" altLang="tr-TR" sz="2800" b="1" dirty="0" smtClean="0">
                <a:latin typeface="Comic Sans MS" panose="030F0702030302020204" pitchFamily="66" charset="0"/>
              </a:rPr>
              <a:t> </a:t>
            </a:r>
            <a:r>
              <a:rPr lang="tr-TR" altLang="tr-TR" sz="2800" b="1" dirty="0">
                <a:latin typeface="Comic Sans MS" panose="030F0702030302020204" pitchFamily="66" charset="0"/>
              </a:rPr>
              <a:t>altına düşeceğinden alternatiflere devam edilmez.</a:t>
            </a:r>
            <a:r>
              <a:rPr lang="tr-TR" altLang="tr-TR" sz="2800" dirty="0">
                <a:latin typeface="Comic Sans MS" panose="030F0702030302020204" pitchFamily="66" charset="0"/>
              </a:rPr>
              <a:t> </a:t>
            </a:r>
          </a:p>
        </p:txBody>
      </p:sp>
    </p:spTree>
    <p:extLst>
      <p:ext uri="{BB962C8B-B14F-4D97-AF65-F5344CB8AC3E}">
        <p14:creationId xmlns:p14="http://schemas.microsoft.com/office/powerpoint/2010/main" val="3122616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199111"/>
            <a:ext cx="8534400" cy="1507067"/>
          </a:xfrm>
        </p:spPr>
        <p:txBody>
          <a:bodyPr/>
          <a:lstStyle/>
          <a:p>
            <a:r>
              <a:rPr lang="tr-TR" altLang="tr-TR" b="1" i="1" u="sng" dirty="0">
                <a:solidFill>
                  <a:srgbClr val="CC3300"/>
                </a:solidFill>
              </a:rPr>
              <a:t>Alternatif seçimi;</a:t>
            </a:r>
            <a:endParaRPr lang="tr-TR" dirty="0"/>
          </a:p>
        </p:txBody>
      </p:sp>
      <p:sp>
        <p:nvSpPr>
          <p:cNvPr id="3" name="İçerik Yer Tutucusu 2"/>
          <p:cNvSpPr>
            <a:spLocks noGrp="1"/>
          </p:cNvSpPr>
          <p:nvPr>
            <p:ph idx="1"/>
          </p:nvPr>
        </p:nvSpPr>
        <p:spPr>
          <a:xfrm>
            <a:off x="684212" y="2057400"/>
            <a:ext cx="8534400" cy="3615267"/>
          </a:xfrm>
        </p:spPr>
        <p:txBody>
          <a:bodyPr>
            <a:normAutofit fontScale="92500" lnSpcReduction="10000"/>
          </a:bodyPr>
          <a:lstStyle/>
          <a:p>
            <a:pPr>
              <a:lnSpc>
                <a:spcPct val="150000"/>
              </a:lnSpc>
            </a:pPr>
            <a:r>
              <a:rPr lang="tr-TR" altLang="tr-TR" sz="3000" i="1" dirty="0">
                <a:latin typeface="Comic Sans MS" panose="030F0702030302020204" pitchFamily="66" charset="0"/>
              </a:rPr>
              <a:t>Dikkate alınacak unsurlar;</a:t>
            </a:r>
            <a:r>
              <a:rPr lang="tr-TR" altLang="tr-TR" sz="3000" dirty="0">
                <a:latin typeface="Comic Sans MS" panose="030F0702030302020204" pitchFamily="66" charset="0"/>
              </a:rPr>
              <a:t> </a:t>
            </a:r>
          </a:p>
          <a:p>
            <a:pPr marL="0" indent="0">
              <a:lnSpc>
                <a:spcPct val="150000"/>
              </a:lnSpc>
              <a:buNone/>
            </a:pPr>
            <a:r>
              <a:rPr lang="tr-TR" altLang="tr-TR" sz="3000" dirty="0" smtClean="0">
                <a:latin typeface="Comic Sans MS" panose="030F0702030302020204" pitchFamily="66" charset="0"/>
              </a:rPr>
              <a:t>1. Tava </a:t>
            </a:r>
            <a:r>
              <a:rPr lang="tr-TR" altLang="tr-TR" sz="3000" dirty="0">
                <a:latin typeface="Comic Sans MS" panose="030F0702030302020204" pitchFamily="66" charset="0"/>
              </a:rPr>
              <a:t>uzunluğunun en fazla olduğu alternatif </a:t>
            </a:r>
          </a:p>
          <a:p>
            <a:pPr marL="0" indent="0">
              <a:lnSpc>
                <a:spcPct val="150000"/>
              </a:lnSpc>
              <a:buNone/>
            </a:pPr>
            <a:r>
              <a:rPr lang="tr-TR" altLang="tr-TR" sz="3000" dirty="0" smtClean="0">
                <a:latin typeface="Comic Sans MS" panose="030F0702030302020204" pitchFamily="66" charset="0"/>
              </a:rPr>
              <a:t>2. Sulamanın </a:t>
            </a:r>
            <a:r>
              <a:rPr lang="tr-TR" altLang="tr-TR" sz="3000" dirty="0">
                <a:latin typeface="Comic Sans MS" panose="030F0702030302020204" pitchFamily="66" charset="0"/>
              </a:rPr>
              <a:t>tamamlanacağı gün sayısı en az </a:t>
            </a:r>
          </a:p>
          <a:p>
            <a:pPr marL="0" indent="0">
              <a:lnSpc>
                <a:spcPct val="150000"/>
              </a:lnSpc>
              <a:buNone/>
            </a:pPr>
            <a:r>
              <a:rPr lang="tr-TR" altLang="tr-TR" sz="3000" dirty="0" smtClean="0">
                <a:latin typeface="Comic Sans MS" panose="030F0702030302020204" pitchFamily="66" charset="0"/>
              </a:rPr>
              <a:t>3. En </a:t>
            </a:r>
            <a:r>
              <a:rPr lang="tr-TR" altLang="tr-TR" sz="3000" dirty="0">
                <a:latin typeface="Comic Sans MS" panose="030F0702030302020204" pitchFamily="66" charset="0"/>
              </a:rPr>
              <a:t>fazla tava enine sahip alternatif seçilir.                   (Tava sayısı en az olan)</a:t>
            </a:r>
          </a:p>
          <a:p>
            <a:endParaRPr lang="tr-TR" dirty="0"/>
          </a:p>
        </p:txBody>
      </p:sp>
    </p:spTree>
    <p:extLst>
      <p:ext uri="{BB962C8B-B14F-4D97-AF65-F5344CB8AC3E}">
        <p14:creationId xmlns:p14="http://schemas.microsoft.com/office/powerpoint/2010/main" val="2716569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467125"/>
            <a:ext cx="8534400" cy="1507067"/>
          </a:xfrm>
        </p:spPr>
        <p:txBody>
          <a:bodyPr/>
          <a:lstStyle/>
          <a:p>
            <a:r>
              <a:rPr lang="tr-TR" altLang="tr-TR" b="1" u="sng" dirty="0">
                <a:solidFill>
                  <a:srgbClr val="CC3300"/>
                </a:solidFill>
              </a:rPr>
              <a:t>Genel Sonuç;</a:t>
            </a:r>
            <a:r>
              <a:rPr lang="tr-TR" altLang="tr-TR" dirty="0">
                <a:solidFill>
                  <a:srgbClr val="CC3300"/>
                </a:solidFill>
              </a:rPr>
              <a:t> </a:t>
            </a:r>
            <a:endParaRPr lang="tr-TR" dirty="0"/>
          </a:p>
        </p:txBody>
      </p:sp>
      <p:sp>
        <p:nvSpPr>
          <p:cNvPr id="3" name="İçerik Yer Tutucusu 2"/>
          <p:cNvSpPr>
            <a:spLocks noGrp="1"/>
          </p:cNvSpPr>
          <p:nvPr>
            <p:ph idx="1"/>
          </p:nvPr>
        </p:nvSpPr>
        <p:spPr>
          <a:xfrm>
            <a:off x="231854" y="2046739"/>
            <a:ext cx="11952513" cy="3615267"/>
          </a:xfrm>
        </p:spPr>
        <p:txBody>
          <a:bodyPr>
            <a:normAutofit/>
          </a:bodyPr>
          <a:lstStyle/>
          <a:p>
            <a:pPr marL="0" indent="0">
              <a:buNone/>
            </a:pPr>
            <a:r>
              <a:rPr lang="tr-TR" altLang="tr-TR" b="1" u="sng" dirty="0">
                <a:latin typeface="Comic Sans MS" panose="030F0702030302020204" pitchFamily="66" charset="0"/>
              </a:rPr>
              <a:t>Alternatifler	          </a:t>
            </a:r>
            <a:r>
              <a:rPr lang="tr-TR" altLang="tr-TR" b="1" u="sng" dirty="0" smtClean="0">
                <a:latin typeface="Comic Sans MS" panose="030F0702030302020204" pitchFamily="66" charset="0"/>
              </a:rPr>
              <a:t>   I		II		III</a:t>
            </a:r>
            <a:r>
              <a:rPr lang="tr-TR" altLang="tr-TR" b="1" u="sng" dirty="0">
                <a:latin typeface="Comic Sans MS" panose="030F0702030302020204" pitchFamily="66" charset="0"/>
              </a:rPr>
              <a:t>		</a:t>
            </a:r>
            <a:r>
              <a:rPr lang="tr-TR" altLang="tr-TR" b="1" u="sng" dirty="0" smtClean="0">
                <a:latin typeface="Comic Sans MS" panose="030F0702030302020204" pitchFamily="66" charset="0"/>
              </a:rPr>
              <a:t>IV</a:t>
            </a:r>
            <a:endParaRPr lang="tr-TR" altLang="tr-TR" b="1" u="sng" dirty="0">
              <a:latin typeface="Comic Sans MS" panose="030F0702030302020204" pitchFamily="66" charset="0"/>
            </a:endParaRPr>
          </a:p>
          <a:p>
            <a:pPr marL="0" indent="0">
              <a:buNone/>
            </a:pPr>
            <a:r>
              <a:rPr lang="tr-TR" altLang="tr-TR" dirty="0">
                <a:latin typeface="Comic Sans MS" panose="030F0702030302020204" pitchFamily="66" charset="0"/>
              </a:rPr>
              <a:t>Tava Boyu, m (L) </a:t>
            </a:r>
            <a:r>
              <a:rPr lang="tr-TR" altLang="tr-TR" dirty="0" smtClean="0">
                <a:latin typeface="Comic Sans MS" panose="030F0702030302020204" pitchFamily="66" charset="0"/>
              </a:rPr>
              <a:t>                160</a:t>
            </a:r>
            <a:r>
              <a:rPr lang="tr-TR" altLang="tr-TR" dirty="0">
                <a:latin typeface="Comic Sans MS" panose="030F0702030302020204" pitchFamily="66" charset="0"/>
              </a:rPr>
              <a:t>	</a:t>
            </a:r>
            <a:r>
              <a:rPr lang="tr-TR" altLang="tr-TR" dirty="0" smtClean="0">
                <a:latin typeface="Comic Sans MS" panose="030F0702030302020204" pitchFamily="66" charset="0"/>
              </a:rPr>
              <a:t>	160</a:t>
            </a:r>
            <a:r>
              <a:rPr lang="tr-TR" altLang="tr-TR" dirty="0">
                <a:latin typeface="Comic Sans MS" panose="030F0702030302020204" pitchFamily="66" charset="0"/>
              </a:rPr>
              <a:t>		</a:t>
            </a:r>
            <a:r>
              <a:rPr lang="tr-TR" altLang="tr-TR" dirty="0" smtClean="0">
                <a:latin typeface="Comic Sans MS" panose="030F0702030302020204" pitchFamily="66" charset="0"/>
              </a:rPr>
              <a:t>240</a:t>
            </a:r>
            <a:r>
              <a:rPr lang="tr-TR" altLang="tr-TR" dirty="0">
                <a:latin typeface="Comic Sans MS" panose="030F0702030302020204" pitchFamily="66" charset="0"/>
              </a:rPr>
              <a:t>		</a:t>
            </a:r>
            <a:r>
              <a:rPr lang="tr-TR" altLang="tr-TR" dirty="0" smtClean="0">
                <a:latin typeface="Comic Sans MS" panose="030F0702030302020204" pitchFamily="66" charset="0"/>
              </a:rPr>
              <a:t>240</a:t>
            </a:r>
            <a:endParaRPr lang="tr-TR" altLang="tr-TR" dirty="0">
              <a:latin typeface="Comic Sans MS" panose="030F0702030302020204" pitchFamily="66" charset="0"/>
            </a:endParaRPr>
          </a:p>
          <a:p>
            <a:pPr marL="0" indent="0">
              <a:spcBef>
                <a:spcPct val="50000"/>
              </a:spcBef>
              <a:buNone/>
            </a:pPr>
            <a:r>
              <a:rPr lang="tr-TR" altLang="tr-TR" dirty="0" smtClean="0">
                <a:latin typeface="Comic Sans MS" panose="030F0702030302020204" pitchFamily="66" charset="0"/>
              </a:rPr>
              <a:t>    Sulamanın </a:t>
            </a:r>
            <a:r>
              <a:rPr lang="tr-TR" altLang="tr-TR" dirty="0">
                <a:latin typeface="Comic Sans MS" panose="030F0702030302020204" pitchFamily="66" charset="0"/>
              </a:rPr>
              <a:t>	       </a:t>
            </a:r>
            <a:r>
              <a:rPr lang="tr-TR" altLang="tr-TR" dirty="0" smtClean="0">
                <a:latin typeface="Comic Sans MS" panose="030F0702030302020204" pitchFamily="66" charset="0"/>
              </a:rPr>
              <a:t>	          9 </a:t>
            </a:r>
            <a:r>
              <a:rPr lang="tr-TR" altLang="tr-TR" dirty="0">
                <a:latin typeface="Comic Sans MS" panose="030F0702030302020204" pitchFamily="66" charset="0"/>
              </a:rPr>
              <a:t>	</a:t>
            </a:r>
            <a:r>
              <a:rPr lang="tr-TR" altLang="tr-TR" dirty="0" smtClean="0">
                <a:latin typeface="Comic Sans MS" panose="030F0702030302020204" pitchFamily="66" charset="0"/>
              </a:rPr>
              <a:t>	 </a:t>
            </a:r>
            <a:r>
              <a:rPr lang="tr-TR" altLang="tr-TR" dirty="0">
                <a:latin typeface="Comic Sans MS" panose="030F0702030302020204" pitchFamily="66" charset="0"/>
              </a:rPr>
              <a:t>6		 </a:t>
            </a:r>
            <a:r>
              <a:rPr lang="tr-TR" altLang="tr-TR" dirty="0" smtClean="0">
                <a:latin typeface="Comic Sans MS" panose="030F0702030302020204" pitchFamily="66" charset="0"/>
              </a:rPr>
              <a:t> 10</a:t>
            </a:r>
            <a:r>
              <a:rPr lang="tr-TR" altLang="tr-TR" dirty="0">
                <a:latin typeface="Comic Sans MS" panose="030F0702030302020204" pitchFamily="66" charset="0"/>
              </a:rPr>
              <a:t>	    </a:t>
            </a:r>
            <a:r>
              <a:rPr lang="tr-TR" altLang="tr-TR" dirty="0" smtClean="0">
                <a:latin typeface="Comic Sans MS" panose="030F0702030302020204" pitchFamily="66" charset="0"/>
              </a:rPr>
              <a:t> </a:t>
            </a:r>
            <a:r>
              <a:rPr lang="tr-TR" altLang="tr-TR" b="1" dirty="0" smtClean="0">
                <a:latin typeface="Comic Sans MS" panose="030F0702030302020204" pitchFamily="66" charset="0"/>
              </a:rPr>
              <a:t> 	</a:t>
            </a:r>
            <a:r>
              <a:rPr lang="tr-TR" altLang="tr-TR" dirty="0" smtClean="0">
                <a:latin typeface="Comic Sans MS" panose="030F0702030302020204" pitchFamily="66" charset="0"/>
              </a:rPr>
              <a:t>6</a:t>
            </a:r>
          </a:p>
          <a:p>
            <a:pPr marL="0" indent="0">
              <a:spcBef>
                <a:spcPct val="50000"/>
              </a:spcBef>
              <a:buNone/>
            </a:pPr>
            <a:r>
              <a:rPr lang="tr-TR" altLang="tr-TR" dirty="0" smtClean="0">
                <a:latin typeface="Comic Sans MS" panose="030F0702030302020204" pitchFamily="66" charset="0"/>
              </a:rPr>
              <a:t> tamamlanacağı</a:t>
            </a:r>
          </a:p>
          <a:p>
            <a:pPr marL="0" indent="0">
              <a:spcBef>
                <a:spcPct val="50000"/>
              </a:spcBef>
              <a:buNone/>
            </a:pPr>
            <a:r>
              <a:rPr lang="tr-TR" altLang="tr-TR" dirty="0" smtClean="0">
                <a:latin typeface="Comic Sans MS" panose="030F0702030302020204" pitchFamily="66" charset="0"/>
              </a:rPr>
              <a:t>    gün sayısı</a:t>
            </a:r>
          </a:p>
          <a:p>
            <a:pPr marL="0" indent="0">
              <a:spcBef>
                <a:spcPct val="50000"/>
              </a:spcBef>
              <a:buNone/>
            </a:pPr>
            <a:r>
              <a:rPr lang="tr-TR" altLang="tr-TR" dirty="0" smtClean="0">
                <a:latin typeface="Comic Sans MS" panose="030F0702030302020204" pitchFamily="66" charset="0"/>
              </a:rPr>
              <a:t>Tava </a:t>
            </a:r>
            <a:r>
              <a:rPr lang="tr-TR" altLang="tr-TR" dirty="0">
                <a:latin typeface="Comic Sans MS" panose="030F0702030302020204" pitchFamily="66" charset="0"/>
              </a:rPr>
              <a:t>sayısı	   </a:t>
            </a:r>
            <a:r>
              <a:rPr lang="tr-TR" altLang="tr-TR" dirty="0" smtClean="0">
                <a:latin typeface="Comic Sans MS" panose="030F0702030302020204" pitchFamily="66" charset="0"/>
              </a:rPr>
              <a:t>		           9</a:t>
            </a:r>
            <a:r>
              <a:rPr lang="tr-TR" altLang="tr-TR" dirty="0">
                <a:latin typeface="Comic Sans MS" panose="030F0702030302020204" pitchFamily="66" charset="0"/>
              </a:rPr>
              <a:t>	      </a:t>
            </a:r>
            <a:r>
              <a:rPr lang="tr-TR" altLang="tr-TR" dirty="0" smtClean="0">
                <a:latin typeface="Comic Sans MS" panose="030F0702030302020204" pitchFamily="66" charset="0"/>
              </a:rPr>
              <a:t>    12</a:t>
            </a:r>
            <a:r>
              <a:rPr lang="tr-TR" altLang="tr-TR" dirty="0">
                <a:latin typeface="Comic Sans MS" panose="030F0702030302020204" pitchFamily="66" charset="0"/>
              </a:rPr>
              <a:t>	       </a:t>
            </a:r>
            <a:r>
              <a:rPr lang="tr-TR" altLang="tr-TR" dirty="0" smtClean="0">
                <a:latin typeface="Comic Sans MS" panose="030F0702030302020204" pitchFamily="66" charset="0"/>
              </a:rPr>
              <a:t>    </a:t>
            </a:r>
            <a:r>
              <a:rPr lang="tr-TR" altLang="tr-TR" dirty="0">
                <a:latin typeface="Comic Sans MS" panose="030F0702030302020204" pitchFamily="66" charset="0"/>
              </a:rPr>
              <a:t>10	        </a:t>
            </a:r>
            <a:r>
              <a:rPr lang="tr-TR" altLang="tr-TR" dirty="0" smtClean="0">
                <a:latin typeface="Comic Sans MS" panose="030F0702030302020204" pitchFamily="66" charset="0"/>
              </a:rPr>
              <a:t> 12</a:t>
            </a:r>
            <a:endParaRPr lang="tr-TR" altLang="tr-TR" dirty="0">
              <a:latin typeface="Comic Sans MS" panose="030F0702030302020204" pitchFamily="66" charset="0"/>
            </a:endParaRPr>
          </a:p>
          <a:p>
            <a:pPr>
              <a:spcBef>
                <a:spcPct val="50000"/>
              </a:spcBef>
            </a:pPr>
            <a:endParaRPr lang="tr-TR" dirty="0"/>
          </a:p>
        </p:txBody>
      </p:sp>
      <p:sp>
        <p:nvSpPr>
          <p:cNvPr id="4" name="Text Box 9"/>
          <p:cNvSpPr txBox="1">
            <a:spLocks noChangeArrowheads="1"/>
          </p:cNvSpPr>
          <p:nvPr/>
        </p:nvSpPr>
        <p:spPr bwMode="auto">
          <a:xfrm flipV="1">
            <a:off x="6870731" y="1835771"/>
            <a:ext cx="571500" cy="6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600" dirty="0">
                <a:solidFill>
                  <a:srgbClr val="FF0000"/>
                </a:solidFill>
              </a:rPr>
              <a:t>x</a:t>
            </a:r>
            <a:endParaRPr lang="tr-TR" altLang="tr-TR" dirty="0"/>
          </a:p>
        </p:txBody>
      </p:sp>
      <p:sp>
        <p:nvSpPr>
          <p:cNvPr id="5" name="Text Box 10"/>
          <p:cNvSpPr txBox="1">
            <a:spLocks noChangeArrowheads="1"/>
          </p:cNvSpPr>
          <p:nvPr/>
        </p:nvSpPr>
        <p:spPr bwMode="auto">
          <a:xfrm>
            <a:off x="8382201" y="3080194"/>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600" dirty="0">
                <a:solidFill>
                  <a:srgbClr val="FF0000"/>
                </a:solidFill>
              </a:rPr>
              <a:t>x</a:t>
            </a:r>
            <a:endParaRPr lang="tr-TR" altLang="tr-TR" dirty="0"/>
          </a:p>
        </p:txBody>
      </p:sp>
      <p:sp>
        <p:nvSpPr>
          <p:cNvPr id="6" name="Text Box 11"/>
          <p:cNvSpPr txBox="1">
            <a:spLocks noChangeArrowheads="1"/>
          </p:cNvSpPr>
          <p:nvPr/>
        </p:nvSpPr>
        <p:spPr bwMode="auto">
          <a:xfrm>
            <a:off x="5246833" y="1932149"/>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600" dirty="0">
                <a:solidFill>
                  <a:srgbClr val="FF0000"/>
                </a:solidFill>
              </a:rPr>
              <a:t>x</a:t>
            </a:r>
            <a:endParaRPr lang="tr-TR" altLang="tr-TR" dirty="0"/>
          </a:p>
        </p:txBody>
      </p:sp>
      <p:sp>
        <p:nvSpPr>
          <p:cNvPr id="7" name="Yuvarlatılmış Dikdörtgen 6"/>
          <p:cNvSpPr/>
          <p:nvPr/>
        </p:nvSpPr>
        <p:spPr>
          <a:xfrm>
            <a:off x="10271010" y="1932149"/>
            <a:ext cx="889500" cy="3515062"/>
          </a:xfrm>
          <a:prstGeom prst="roundRect">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9780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4212" y="1174531"/>
            <a:ext cx="10619664" cy="3615267"/>
          </a:xfrm>
        </p:spPr>
        <p:txBody>
          <a:bodyPr/>
          <a:lstStyle/>
          <a:p>
            <a:pPr marL="0" indent="0">
              <a:lnSpc>
                <a:spcPct val="150000"/>
              </a:lnSpc>
              <a:buNone/>
            </a:pPr>
            <a:r>
              <a:rPr lang="tr-TR" altLang="tr-TR" sz="3200" dirty="0">
                <a:latin typeface="Comic Sans MS" panose="030F0702030302020204" pitchFamily="66" charset="0"/>
              </a:rPr>
              <a:t>Bu koşullarda 4. alternatif en uygun alternatiftir. Tava boyutları </a:t>
            </a:r>
            <a:r>
              <a:rPr lang="tr-TR" altLang="tr-TR" sz="3200" dirty="0" smtClean="0">
                <a:latin typeface="Comic Sans MS" panose="030F0702030302020204" pitchFamily="66" charset="0"/>
              </a:rPr>
              <a:t>b x L= 40 </a:t>
            </a:r>
            <a:r>
              <a:rPr lang="tr-TR" altLang="tr-TR" sz="3200" dirty="0">
                <a:latin typeface="Comic Sans MS" panose="030F0702030302020204" pitchFamily="66" charset="0"/>
              </a:rPr>
              <a:t>x 240 m, birim tava debisi 2 L/s/m ve sulama süresi 225 dakikadır. </a:t>
            </a:r>
          </a:p>
          <a:p>
            <a:endParaRPr lang="tr-TR" dirty="0"/>
          </a:p>
        </p:txBody>
      </p:sp>
    </p:spTree>
    <p:extLst>
      <p:ext uri="{BB962C8B-B14F-4D97-AF65-F5344CB8AC3E}">
        <p14:creationId xmlns:p14="http://schemas.microsoft.com/office/powerpoint/2010/main" val="576889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4110" y="753383"/>
            <a:ext cx="6683240" cy="523220"/>
          </a:xfrm>
          <a:prstGeom prst="rect">
            <a:avLst/>
          </a:prstGeom>
        </p:spPr>
        <p:txBody>
          <a:bodyPr wrap="none">
            <a:spAutoFit/>
          </a:bodyPr>
          <a:lstStyle/>
          <a:p>
            <a:r>
              <a:rPr lang="tr-TR" altLang="tr-TR" sz="2800" dirty="0">
                <a:latin typeface="Comic Sans MS" panose="030F0702030302020204" pitchFamily="66" charset="0"/>
              </a:rPr>
              <a:t>8.Su derinliği açısından kontrol yapılır. </a:t>
            </a:r>
            <a:endParaRPr lang="tr-TR" sz="28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Dikdörtgen 2"/>
              <p:cNvSpPr/>
              <p:nvPr/>
            </p:nvSpPr>
            <p:spPr>
              <a:xfrm>
                <a:off x="824110" y="2068700"/>
                <a:ext cx="9612662" cy="29606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tr-TR" sz="3200" i="1" smtClean="0">
                          <a:solidFill>
                            <a:schemeClr val="tx1"/>
                          </a:solidFill>
                          <a:latin typeface="Cambria Math" panose="02040503050406030204" pitchFamily="18" charset="0"/>
                        </a:rPr>
                        <m:t>𝑑</m:t>
                      </m:r>
                      <m:r>
                        <a:rPr lang="tr-TR" sz="3200" i="1" smtClean="0">
                          <a:solidFill>
                            <a:schemeClr val="tx1"/>
                          </a:solidFill>
                          <a:latin typeface="Cambria Math" panose="02040503050406030204" pitchFamily="18" charset="0"/>
                        </a:rPr>
                        <m:t>=2250 </m:t>
                      </m:r>
                      <m:r>
                        <a:rPr lang="tr-TR" sz="3200" i="1" smtClean="0">
                          <a:solidFill>
                            <a:schemeClr val="tx1"/>
                          </a:solidFill>
                          <a:latin typeface="Cambria Math" panose="02040503050406030204" pitchFamily="18" charset="0"/>
                        </a:rPr>
                        <m:t>𝑥</m:t>
                      </m:r>
                      <m:r>
                        <a:rPr lang="tr-TR" sz="3200" i="1" smtClean="0">
                          <a:solidFill>
                            <a:schemeClr val="tx1"/>
                          </a:solidFill>
                          <a:latin typeface="Cambria Math" panose="02040503050406030204" pitchFamily="18" charset="0"/>
                        </a:rPr>
                        <m:t> </m:t>
                      </m:r>
                      <m:sSup>
                        <m:sSupPr>
                          <m:ctrlPr>
                            <a:rPr lang="tr-TR" sz="3200" i="1">
                              <a:solidFill>
                                <a:schemeClr val="tx1"/>
                              </a:solidFill>
                              <a:latin typeface="Cambria Math" panose="02040503050406030204" pitchFamily="18" charset="0"/>
                            </a:rPr>
                          </m:ctrlPr>
                        </m:sSupPr>
                        <m:e>
                          <m:r>
                            <a:rPr lang="tr-TR" sz="3200" i="1">
                              <a:solidFill>
                                <a:schemeClr val="tx1"/>
                              </a:solidFill>
                              <a:latin typeface="Cambria Math" panose="02040503050406030204" pitchFamily="18" charset="0"/>
                            </a:rPr>
                            <m:t>𝑛</m:t>
                          </m:r>
                          <m:r>
                            <a:rPr lang="tr-TR" sz="3200" i="1">
                              <a:solidFill>
                                <a:schemeClr val="tx1"/>
                              </a:solidFill>
                              <a:latin typeface="Cambria Math" panose="02040503050406030204" pitchFamily="18" charset="0"/>
                            </a:rPr>
                            <m:t> </m:t>
                          </m:r>
                        </m:e>
                        <m:sup>
                          <m:f>
                            <m:fPr>
                              <m:ctrlPr>
                                <a:rPr lang="tr-TR" sz="3200" i="1">
                                  <a:solidFill>
                                    <a:schemeClr val="tx1"/>
                                  </a:solidFill>
                                  <a:latin typeface="Cambria Math" panose="02040503050406030204" pitchFamily="18" charset="0"/>
                                </a:rPr>
                              </m:ctrlPr>
                            </m:fPr>
                            <m:num>
                              <m:r>
                                <a:rPr lang="tr-TR" sz="3200" i="1">
                                  <a:solidFill>
                                    <a:schemeClr val="tx1"/>
                                  </a:solidFill>
                                  <a:latin typeface="Cambria Math" panose="02040503050406030204" pitchFamily="18" charset="0"/>
                                </a:rPr>
                                <m:t>3</m:t>
                              </m:r>
                            </m:num>
                            <m:den>
                              <m:r>
                                <a:rPr lang="tr-TR" sz="3200" i="1">
                                  <a:solidFill>
                                    <a:schemeClr val="tx1"/>
                                  </a:solidFill>
                                  <a:latin typeface="Cambria Math" panose="02040503050406030204" pitchFamily="18" charset="0"/>
                                </a:rPr>
                                <m:t>8</m:t>
                              </m:r>
                            </m:den>
                          </m:f>
                          <m:r>
                            <a:rPr lang="tr-TR" sz="3200" i="1">
                              <a:solidFill>
                                <a:schemeClr val="tx1"/>
                              </a:solidFill>
                              <a:latin typeface="Cambria Math" panose="02040503050406030204" pitchFamily="18" charset="0"/>
                            </a:rPr>
                            <m:t> </m:t>
                          </m:r>
                        </m:sup>
                      </m:sSup>
                      <m:r>
                        <a:rPr lang="tr-TR" sz="3200" i="1">
                          <a:solidFill>
                            <a:schemeClr val="tx1"/>
                          </a:solidFill>
                          <a:latin typeface="Cambria Math" panose="02040503050406030204" pitchFamily="18" charset="0"/>
                        </a:rPr>
                        <m:t> </m:t>
                      </m:r>
                      <m:r>
                        <a:rPr lang="tr-TR" sz="3200" i="1">
                          <a:solidFill>
                            <a:schemeClr val="tx1"/>
                          </a:solidFill>
                          <a:latin typeface="Cambria Math" panose="02040503050406030204" pitchFamily="18" charset="0"/>
                        </a:rPr>
                        <m:t>𝑥</m:t>
                      </m:r>
                      <m:r>
                        <a:rPr lang="tr-TR" sz="3200" i="1">
                          <a:solidFill>
                            <a:schemeClr val="tx1"/>
                          </a:solidFill>
                          <a:latin typeface="Cambria Math" panose="02040503050406030204" pitchFamily="18" charset="0"/>
                        </a:rPr>
                        <m:t> </m:t>
                      </m:r>
                      <m:sSubSup>
                        <m:sSubSupPr>
                          <m:ctrlPr>
                            <a:rPr lang="tr-TR" sz="3200" i="1">
                              <a:solidFill>
                                <a:schemeClr val="tx1"/>
                              </a:solidFill>
                              <a:latin typeface="Cambria Math" panose="02040503050406030204" pitchFamily="18" charset="0"/>
                            </a:rPr>
                          </m:ctrlPr>
                        </m:sSubSupPr>
                        <m:e>
                          <m:r>
                            <a:rPr lang="tr-TR" sz="3200" i="1">
                              <a:solidFill>
                                <a:schemeClr val="tx1"/>
                              </a:solidFill>
                              <a:latin typeface="Cambria Math" panose="02040503050406030204" pitchFamily="18" charset="0"/>
                            </a:rPr>
                            <m:t>𝑞</m:t>
                          </m:r>
                          <m:r>
                            <a:rPr lang="tr-TR" sz="3200" i="1">
                              <a:solidFill>
                                <a:schemeClr val="tx1"/>
                              </a:solidFill>
                              <a:latin typeface="Cambria Math" panose="02040503050406030204" pitchFamily="18" charset="0"/>
                            </a:rPr>
                            <m:t> </m:t>
                          </m:r>
                        </m:e>
                        <m:sub>
                          <m:r>
                            <a:rPr lang="tr-TR" sz="3200" i="1">
                              <a:solidFill>
                                <a:schemeClr val="tx1"/>
                              </a:solidFill>
                              <a:latin typeface="Cambria Math" panose="02040503050406030204" pitchFamily="18" charset="0"/>
                            </a:rPr>
                            <m:t>𝑢</m:t>
                          </m:r>
                        </m:sub>
                        <m:sup>
                          <m:f>
                            <m:fPr>
                              <m:ctrlPr>
                                <a:rPr lang="tr-TR" sz="3200" i="1">
                                  <a:solidFill>
                                    <a:schemeClr val="tx1"/>
                                  </a:solidFill>
                                  <a:latin typeface="Cambria Math" panose="02040503050406030204" pitchFamily="18" charset="0"/>
                                </a:rPr>
                              </m:ctrlPr>
                            </m:fPr>
                            <m:num>
                              <m:r>
                                <a:rPr lang="tr-TR" sz="3200" i="1">
                                  <a:solidFill>
                                    <a:schemeClr val="tx1"/>
                                  </a:solidFill>
                                  <a:latin typeface="Cambria Math" panose="02040503050406030204" pitchFamily="18" charset="0"/>
                                </a:rPr>
                                <m:t>9</m:t>
                              </m:r>
                            </m:num>
                            <m:den>
                              <m:r>
                                <a:rPr lang="tr-TR" sz="3200" i="1">
                                  <a:solidFill>
                                    <a:schemeClr val="tx1"/>
                                  </a:solidFill>
                                  <a:latin typeface="Cambria Math" panose="02040503050406030204" pitchFamily="18" charset="0"/>
                                </a:rPr>
                                <m:t>16</m:t>
                              </m:r>
                            </m:den>
                          </m:f>
                        </m:sup>
                      </m:sSubSup>
                      <m:r>
                        <a:rPr lang="tr-TR" sz="3200" i="1">
                          <a:solidFill>
                            <a:schemeClr val="tx1"/>
                          </a:solidFill>
                          <a:latin typeface="Cambria Math" panose="02040503050406030204" pitchFamily="18" charset="0"/>
                        </a:rPr>
                        <m:t> </m:t>
                      </m:r>
                      <m:r>
                        <a:rPr lang="tr-TR" sz="3200" i="1">
                          <a:solidFill>
                            <a:schemeClr val="tx1"/>
                          </a:solidFill>
                          <a:latin typeface="Cambria Math" panose="02040503050406030204" pitchFamily="18" charset="0"/>
                        </a:rPr>
                        <m:t>𝑥</m:t>
                      </m:r>
                      <m:r>
                        <a:rPr lang="tr-TR" sz="3200" i="1">
                          <a:solidFill>
                            <a:schemeClr val="tx1"/>
                          </a:solidFill>
                          <a:latin typeface="Cambria Math" panose="02040503050406030204" pitchFamily="18" charset="0"/>
                        </a:rPr>
                        <m:t> </m:t>
                      </m:r>
                      <m:sSubSup>
                        <m:sSubSupPr>
                          <m:ctrlPr>
                            <a:rPr lang="tr-TR" sz="3200" i="1">
                              <a:solidFill>
                                <a:schemeClr val="tx1"/>
                              </a:solidFill>
                              <a:latin typeface="Cambria Math" panose="02040503050406030204" pitchFamily="18" charset="0"/>
                            </a:rPr>
                          </m:ctrlPr>
                        </m:sSubSupPr>
                        <m:e>
                          <m:r>
                            <m:rPr>
                              <m:sty m:val="p"/>
                            </m:rPr>
                            <a:rPr lang="tr-TR" sz="3200">
                              <a:solidFill>
                                <a:schemeClr val="tx1"/>
                              </a:solidFill>
                              <a:latin typeface="Cambria Math" panose="02040503050406030204" pitchFamily="18" charset="0"/>
                            </a:rPr>
                            <m:t>T</m:t>
                          </m:r>
                          <m:r>
                            <a:rPr lang="tr-TR" sz="3200">
                              <a:solidFill>
                                <a:schemeClr val="tx1"/>
                              </a:solidFill>
                              <a:latin typeface="Cambria Math" panose="02040503050406030204" pitchFamily="18" charset="0"/>
                            </a:rPr>
                            <m:t> </m:t>
                          </m:r>
                        </m:e>
                        <m:sub>
                          <m:r>
                            <a:rPr lang="tr-TR" sz="3200" i="1">
                              <a:solidFill>
                                <a:schemeClr val="tx1"/>
                              </a:solidFill>
                              <a:latin typeface="Cambria Math" panose="02040503050406030204" pitchFamily="18" charset="0"/>
                            </a:rPr>
                            <m:t>𝑎</m:t>
                          </m:r>
                        </m:sub>
                        <m:sup>
                          <m:f>
                            <m:fPr>
                              <m:ctrlPr>
                                <a:rPr lang="tr-TR" sz="3200" i="1">
                                  <a:solidFill>
                                    <a:schemeClr val="tx1"/>
                                  </a:solidFill>
                                  <a:latin typeface="Cambria Math" panose="02040503050406030204" pitchFamily="18" charset="0"/>
                                </a:rPr>
                              </m:ctrlPr>
                            </m:fPr>
                            <m:num>
                              <m:r>
                                <a:rPr lang="tr-TR" sz="3200" i="1">
                                  <a:solidFill>
                                    <a:schemeClr val="tx1"/>
                                  </a:solidFill>
                                  <a:latin typeface="Cambria Math" panose="02040503050406030204" pitchFamily="18" charset="0"/>
                                </a:rPr>
                                <m:t>3</m:t>
                              </m:r>
                            </m:num>
                            <m:den>
                              <m:r>
                                <a:rPr lang="tr-TR" sz="3200" i="1">
                                  <a:solidFill>
                                    <a:schemeClr val="tx1"/>
                                  </a:solidFill>
                                  <a:latin typeface="Cambria Math" panose="02040503050406030204" pitchFamily="18" charset="0"/>
                                </a:rPr>
                                <m:t>16</m:t>
                              </m:r>
                            </m:den>
                          </m:f>
                          <m:r>
                            <a:rPr lang="tr-TR" sz="3200" i="1">
                              <a:solidFill>
                                <a:schemeClr val="tx1"/>
                              </a:solidFill>
                              <a:latin typeface="Cambria Math" panose="02040503050406030204" pitchFamily="18" charset="0"/>
                            </a:rPr>
                            <m:t> </m:t>
                          </m:r>
                        </m:sup>
                      </m:sSubSup>
                    </m:oMath>
                  </m:oMathPara>
                </a14:m>
                <a:endParaRPr lang="tr-TR" altLang="tr-TR" sz="3200" dirty="0" smtClean="0">
                  <a:solidFill>
                    <a:schemeClr val="tx1"/>
                  </a:solidFill>
                  <a:latin typeface="Comic Sans MS" panose="030F0702030302020204" pitchFamily="66" charset="0"/>
                </a:endParaRPr>
              </a:p>
              <a:p>
                <a:endParaRPr lang="tr-TR" altLang="tr-TR" sz="3200" dirty="0">
                  <a:solidFill>
                    <a:schemeClr val="tx1"/>
                  </a:solidFill>
                  <a:latin typeface="Comic Sans MS" panose="030F0702030302020204" pitchFamily="66" charset="0"/>
                </a:endParaRPr>
              </a:p>
              <a:p>
                <a:r>
                  <a:rPr lang="tr-TR" altLang="tr-TR" sz="3200" dirty="0" smtClean="0">
                    <a:solidFill>
                      <a:schemeClr val="tx1"/>
                    </a:solidFill>
                    <a:latin typeface="Comic Sans MS" panose="030F0702030302020204" pitchFamily="66" charset="0"/>
                  </a:rPr>
                  <a:t>    d </a:t>
                </a:r>
                <a:r>
                  <a:rPr lang="tr-TR" altLang="tr-TR" sz="3200" dirty="0">
                    <a:solidFill>
                      <a:schemeClr val="tx1"/>
                    </a:solidFill>
                    <a:latin typeface="Comic Sans MS" panose="030F0702030302020204" pitchFamily="66" charset="0"/>
                  </a:rPr>
                  <a:t>= </a:t>
                </a:r>
                <a:r>
                  <a:rPr lang="tr-TR" altLang="tr-TR" sz="3200" dirty="0" smtClean="0">
                    <a:solidFill>
                      <a:schemeClr val="tx1"/>
                    </a:solidFill>
                    <a:latin typeface="Comic Sans MS" panose="030F0702030302020204" pitchFamily="66" charset="0"/>
                  </a:rPr>
                  <a:t>2250 x 0.15</a:t>
                </a:r>
                <a:r>
                  <a:rPr lang="tr-TR" altLang="tr-TR" sz="3200" baseline="30000" dirty="0" smtClean="0">
                    <a:solidFill>
                      <a:schemeClr val="tx1"/>
                    </a:solidFill>
                    <a:latin typeface="Comic Sans MS" panose="030F0702030302020204" pitchFamily="66" charset="0"/>
                  </a:rPr>
                  <a:t>3/8</a:t>
                </a:r>
                <a:r>
                  <a:rPr lang="tr-TR" altLang="tr-TR" sz="3200" dirty="0" smtClean="0">
                    <a:solidFill>
                      <a:schemeClr val="tx1"/>
                    </a:solidFill>
                    <a:latin typeface="Comic Sans MS" panose="030F0702030302020204" pitchFamily="66" charset="0"/>
                  </a:rPr>
                  <a:t> x 0.002</a:t>
                </a:r>
                <a:r>
                  <a:rPr lang="tr-TR" altLang="tr-TR" sz="3200" baseline="30000" dirty="0" smtClean="0">
                    <a:solidFill>
                      <a:schemeClr val="tx1"/>
                    </a:solidFill>
                    <a:latin typeface="Comic Sans MS" panose="030F0702030302020204" pitchFamily="66" charset="0"/>
                  </a:rPr>
                  <a:t>9/16</a:t>
                </a:r>
                <a:r>
                  <a:rPr lang="tr-TR" altLang="tr-TR" sz="3200" dirty="0" smtClean="0">
                    <a:solidFill>
                      <a:schemeClr val="tx1"/>
                    </a:solidFill>
                    <a:latin typeface="Comic Sans MS" panose="030F0702030302020204" pitchFamily="66" charset="0"/>
                  </a:rPr>
                  <a:t> x   225</a:t>
                </a:r>
                <a:r>
                  <a:rPr lang="tr-TR" altLang="tr-TR" sz="3200" baseline="30000" dirty="0" smtClean="0">
                    <a:solidFill>
                      <a:schemeClr val="tx1"/>
                    </a:solidFill>
                    <a:latin typeface="Comic Sans MS" panose="030F0702030302020204" pitchFamily="66" charset="0"/>
                  </a:rPr>
                  <a:t>3/16</a:t>
                </a:r>
                <a:r>
                  <a:rPr lang="tr-TR" altLang="tr-TR" sz="3200" dirty="0" smtClean="0">
                    <a:solidFill>
                      <a:schemeClr val="tx1"/>
                    </a:solidFill>
                    <a:latin typeface="Comic Sans MS" panose="030F0702030302020204" pitchFamily="66" charset="0"/>
                  </a:rPr>
                  <a:t> </a:t>
                </a:r>
                <a:endParaRPr lang="tr-TR" altLang="tr-TR" sz="3200" dirty="0">
                  <a:solidFill>
                    <a:schemeClr val="tx1"/>
                  </a:solidFill>
                  <a:latin typeface="Comic Sans MS" panose="030F0702030302020204" pitchFamily="66" charset="0"/>
                </a:endParaRPr>
              </a:p>
              <a:p>
                <a:r>
                  <a:rPr lang="tr-TR" altLang="tr-TR" sz="3200" dirty="0">
                    <a:solidFill>
                      <a:schemeClr val="tx1"/>
                    </a:solidFill>
                    <a:latin typeface="Comic Sans MS" panose="030F0702030302020204" pitchFamily="66" charset="0"/>
                  </a:rPr>
                  <a:t>   </a:t>
                </a:r>
                <a:endParaRPr lang="tr-TR" altLang="tr-TR" sz="3200" dirty="0" smtClean="0">
                  <a:solidFill>
                    <a:schemeClr val="tx1"/>
                  </a:solidFill>
                  <a:latin typeface="Comic Sans MS" panose="030F0702030302020204" pitchFamily="66" charset="0"/>
                </a:endParaRPr>
              </a:p>
              <a:p>
                <a:r>
                  <a:rPr lang="tr-TR" altLang="tr-TR" sz="3200" dirty="0">
                    <a:solidFill>
                      <a:schemeClr val="tx1"/>
                    </a:solidFill>
                    <a:latin typeface="Comic Sans MS" panose="030F0702030302020204" pitchFamily="66" charset="0"/>
                  </a:rPr>
                  <a:t> </a:t>
                </a:r>
                <a:r>
                  <a:rPr lang="tr-TR" altLang="tr-TR" sz="3200" dirty="0" smtClean="0">
                    <a:solidFill>
                      <a:schemeClr val="tx1"/>
                    </a:solidFill>
                    <a:latin typeface="Comic Sans MS" panose="030F0702030302020204" pitchFamily="66" charset="0"/>
                  </a:rPr>
                  <a:t>      = </a:t>
                </a:r>
                <a:r>
                  <a:rPr lang="tr-TR" altLang="tr-TR" sz="3200" dirty="0">
                    <a:solidFill>
                      <a:schemeClr val="tx1"/>
                    </a:solidFill>
                    <a:latin typeface="Comic Sans MS" panose="030F0702030302020204" pitchFamily="66" charset="0"/>
                  </a:rPr>
                  <a:t>92 mm &lt; 150 mm UYGUN !</a:t>
                </a:r>
              </a:p>
            </p:txBody>
          </p:sp>
        </mc:Choice>
        <mc:Fallback xmlns="">
          <p:sp>
            <p:nvSpPr>
              <p:cNvPr id="3" name="Dikdörtgen 2"/>
              <p:cNvSpPr>
                <a:spLocks noRot="1" noChangeAspect="1" noMove="1" noResize="1" noEditPoints="1" noAdjustHandles="1" noChangeArrowheads="1" noChangeShapeType="1" noTextEdit="1"/>
              </p:cNvSpPr>
              <p:nvPr/>
            </p:nvSpPr>
            <p:spPr>
              <a:xfrm>
                <a:off x="824110" y="2068700"/>
                <a:ext cx="9612662" cy="2960682"/>
              </a:xfrm>
              <a:prstGeom prst="rect">
                <a:avLst/>
              </a:prstGeom>
              <a:blipFill>
                <a:blip r:embed="rId2"/>
                <a:stretch>
                  <a:fillRect b="-4527"/>
                </a:stretch>
              </a:blipFill>
            </p:spPr>
            <p:txBody>
              <a:bodyPr/>
              <a:lstStyle/>
              <a:p>
                <a:r>
                  <a:rPr lang="tr-TR">
                    <a:noFill/>
                  </a:rPr>
                  <a:t> </a:t>
                </a:r>
              </a:p>
            </p:txBody>
          </p:sp>
        </mc:Fallback>
      </mc:AlternateContent>
    </p:spTree>
    <p:extLst>
      <p:ext uri="{BB962C8B-B14F-4D97-AF65-F5344CB8AC3E}">
        <p14:creationId xmlns:p14="http://schemas.microsoft.com/office/powerpoint/2010/main" val="21047545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04996" y="737617"/>
            <a:ext cx="4346062" cy="523220"/>
          </a:xfrm>
          <a:prstGeom prst="rect">
            <a:avLst/>
          </a:prstGeom>
        </p:spPr>
        <p:txBody>
          <a:bodyPr wrap="none">
            <a:spAutoFit/>
          </a:bodyPr>
          <a:lstStyle/>
          <a:p>
            <a:r>
              <a:rPr lang="tr-TR" altLang="tr-TR" sz="2800" dirty="0">
                <a:latin typeface="Comic Sans MS" panose="030F0702030302020204" pitchFamily="66" charset="0"/>
              </a:rPr>
              <a:t>9. Sistem tertibi yapılır. </a:t>
            </a:r>
            <a:endParaRPr lang="tr-TR" sz="2800" dirty="0">
              <a:latin typeface="Comic Sans MS" panose="030F0702030302020204" pitchFamily="66" charset="0"/>
            </a:endParaRPr>
          </a:p>
        </p:txBody>
      </p:sp>
      <p:grpSp>
        <p:nvGrpSpPr>
          <p:cNvPr id="3" name="Group 4"/>
          <p:cNvGrpSpPr>
            <a:grpSpLocks noChangeAspect="1"/>
          </p:cNvGrpSpPr>
          <p:nvPr/>
        </p:nvGrpSpPr>
        <p:grpSpPr bwMode="auto">
          <a:xfrm>
            <a:off x="1192736" y="1260837"/>
            <a:ext cx="9020229" cy="5202622"/>
            <a:chOff x="1417" y="8868"/>
            <a:chExt cx="9000" cy="6480"/>
          </a:xfrm>
        </p:grpSpPr>
        <p:sp>
          <p:nvSpPr>
            <p:cNvPr id="4" name="AutoShape 5"/>
            <p:cNvSpPr>
              <a:spLocks noChangeAspect="1" noChangeArrowheads="1"/>
            </p:cNvSpPr>
            <p:nvPr/>
          </p:nvSpPr>
          <p:spPr bwMode="auto">
            <a:xfrm>
              <a:off x="1417" y="8868"/>
              <a:ext cx="9000" cy="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5" name="Rectangle 6"/>
            <p:cNvSpPr>
              <a:spLocks noChangeArrowheads="1"/>
            </p:cNvSpPr>
            <p:nvPr/>
          </p:nvSpPr>
          <p:spPr bwMode="auto">
            <a:xfrm>
              <a:off x="3577" y="9408"/>
              <a:ext cx="4140" cy="558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6" name="Line 7"/>
            <p:cNvSpPr>
              <a:spLocks noChangeShapeType="1"/>
            </p:cNvSpPr>
            <p:nvPr/>
          </p:nvSpPr>
          <p:spPr bwMode="auto">
            <a:xfrm>
              <a:off x="4297" y="9408"/>
              <a:ext cx="0" cy="55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 name="Line 8"/>
            <p:cNvSpPr>
              <a:spLocks noChangeShapeType="1"/>
            </p:cNvSpPr>
            <p:nvPr/>
          </p:nvSpPr>
          <p:spPr bwMode="auto">
            <a:xfrm>
              <a:off x="4957" y="9408"/>
              <a:ext cx="1" cy="55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 name="Line 9"/>
            <p:cNvSpPr>
              <a:spLocks noChangeShapeType="1"/>
            </p:cNvSpPr>
            <p:nvPr/>
          </p:nvSpPr>
          <p:spPr bwMode="auto">
            <a:xfrm>
              <a:off x="5616" y="9408"/>
              <a:ext cx="1" cy="55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 name="Line 10"/>
            <p:cNvSpPr>
              <a:spLocks noChangeShapeType="1"/>
            </p:cNvSpPr>
            <p:nvPr/>
          </p:nvSpPr>
          <p:spPr bwMode="auto">
            <a:xfrm>
              <a:off x="6276" y="9408"/>
              <a:ext cx="1" cy="55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Line 11"/>
            <p:cNvSpPr>
              <a:spLocks noChangeShapeType="1"/>
            </p:cNvSpPr>
            <p:nvPr/>
          </p:nvSpPr>
          <p:spPr bwMode="auto">
            <a:xfrm>
              <a:off x="6996" y="9408"/>
              <a:ext cx="1" cy="55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 name="Line 12"/>
            <p:cNvSpPr>
              <a:spLocks noChangeShapeType="1"/>
            </p:cNvSpPr>
            <p:nvPr/>
          </p:nvSpPr>
          <p:spPr bwMode="auto">
            <a:xfrm flipH="1">
              <a:off x="2677" y="9408"/>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2" name="AutoShape 13"/>
            <p:cNvSpPr>
              <a:spLocks noChangeArrowheads="1"/>
            </p:cNvSpPr>
            <p:nvPr/>
          </p:nvSpPr>
          <p:spPr bwMode="auto">
            <a:xfrm>
              <a:off x="2572" y="9318"/>
              <a:ext cx="180" cy="180"/>
            </a:xfrm>
            <a:prstGeom prst="sun">
              <a:avLst>
                <a:gd name="adj" fmla="val 25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
          <p:nvSpPr>
            <p:cNvPr id="13" name="Line 14"/>
            <p:cNvSpPr>
              <a:spLocks noChangeShapeType="1"/>
            </p:cNvSpPr>
            <p:nvPr/>
          </p:nvSpPr>
          <p:spPr bwMode="auto">
            <a:xfrm flipV="1">
              <a:off x="3037" y="9408"/>
              <a:ext cx="1"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4" name="Line 15"/>
            <p:cNvSpPr>
              <a:spLocks noChangeShapeType="1"/>
            </p:cNvSpPr>
            <p:nvPr/>
          </p:nvSpPr>
          <p:spPr bwMode="auto">
            <a:xfrm>
              <a:off x="3037" y="10128"/>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5" name="Freeform 16"/>
            <p:cNvSpPr>
              <a:spLocks/>
            </p:cNvSpPr>
            <p:nvPr/>
          </p:nvSpPr>
          <p:spPr bwMode="auto">
            <a:xfrm>
              <a:off x="2677" y="9408"/>
              <a:ext cx="5040" cy="2700"/>
            </a:xfrm>
            <a:custGeom>
              <a:avLst/>
              <a:gdLst>
                <a:gd name="T0" fmla="*/ 0 w 5040"/>
                <a:gd name="T1" fmla="*/ 0 h 2700"/>
                <a:gd name="T2" fmla="*/ 5040 w 5040"/>
                <a:gd name="T3" fmla="*/ 0 h 2700"/>
                <a:gd name="T4" fmla="*/ 5040 w 5040"/>
                <a:gd name="T5" fmla="*/ 2700 h 2700"/>
                <a:gd name="T6" fmla="*/ 900 w 5040"/>
                <a:gd name="T7" fmla="*/ 2700 h 2700"/>
                <a:gd name="T8" fmla="*/ 900 w 5040"/>
                <a:gd name="T9" fmla="*/ 0 h 2700"/>
                <a:gd name="T10" fmla="*/ 0 60000 65536"/>
                <a:gd name="T11" fmla="*/ 0 60000 65536"/>
                <a:gd name="T12" fmla="*/ 0 60000 65536"/>
                <a:gd name="T13" fmla="*/ 0 60000 65536"/>
                <a:gd name="T14" fmla="*/ 0 60000 65536"/>
                <a:gd name="T15" fmla="*/ 0 w 5040"/>
                <a:gd name="T16" fmla="*/ 0 h 2700"/>
                <a:gd name="T17" fmla="*/ 5040 w 5040"/>
                <a:gd name="T18" fmla="*/ 2700 h 2700"/>
              </a:gdLst>
              <a:ahLst/>
              <a:cxnLst>
                <a:cxn ang="T10">
                  <a:pos x="T0" y="T1"/>
                </a:cxn>
                <a:cxn ang="T11">
                  <a:pos x="T2" y="T3"/>
                </a:cxn>
                <a:cxn ang="T12">
                  <a:pos x="T4" y="T5"/>
                </a:cxn>
                <a:cxn ang="T13">
                  <a:pos x="T6" y="T7"/>
                </a:cxn>
                <a:cxn ang="T14">
                  <a:pos x="T8" y="T9"/>
                </a:cxn>
              </a:cxnLst>
              <a:rect l="T15" t="T16" r="T17" b="T18"/>
              <a:pathLst>
                <a:path w="5040" h="2700">
                  <a:moveTo>
                    <a:pt x="0" y="0"/>
                  </a:moveTo>
                  <a:lnTo>
                    <a:pt x="5040" y="0"/>
                  </a:lnTo>
                  <a:lnTo>
                    <a:pt x="5040" y="2700"/>
                  </a:lnTo>
                  <a:lnTo>
                    <a:pt x="900" y="2700"/>
                  </a:lnTo>
                  <a:lnTo>
                    <a:pt x="90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6" name="Text Box 17"/>
            <p:cNvSpPr txBox="1">
              <a:spLocks noChangeArrowheads="1"/>
            </p:cNvSpPr>
            <p:nvPr/>
          </p:nvSpPr>
          <p:spPr bwMode="auto">
            <a:xfrm>
              <a:off x="1777" y="8868"/>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900" dirty="0"/>
                <a:t>Su kaynağı</a:t>
              </a:r>
              <a:endParaRPr lang="tr-TR" altLang="tr-TR" dirty="0"/>
            </a:p>
          </p:txBody>
        </p:sp>
        <p:sp>
          <p:nvSpPr>
            <p:cNvPr id="17" name="Text Box 18"/>
            <p:cNvSpPr txBox="1">
              <a:spLocks noChangeArrowheads="1"/>
            </p:cNvSpPr>
            <p:nvPr/>
          </p:nvSpPr>
          <p:spPr bwMode="auto">
            <a:xfrm>
              <a:off x="1777" y="10128"/>
              <a:ext cx="144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900" dirty="0" smtClean="0"/>
                <a:t>Ana kanal</a:t>
              </a:r>
            </a:p>
            <a:p>
              <a:pPr algn="ctr" eaLnBrk="1" hangingPunct="1"/>
              <a:r>
                <a:rPr lang="tr-TR" altLang="tr-TR" sz="900" dirty="0" smtClean="0"/>
                <a:t>(Q = 80 L/s) </a:t>
              </a:r>
              <a:endParaRPr lang="tr-TR" altLang="tr-TR" dirty="0"/>
            </a:p>
          </p:txBody>
        </p:sp>
        <p:sp>
          <p:nvSpPr>
            <p:cNvPr id="18" name="Text Box 19"/>
            <p:cNvSpPr txBox="1">
              <a:spLocks noChangeArrowheads="1"/>
            </p:cNvSpPr>
            <p:nvPr/>
          </p:nvSpPr>
          <p:spPr bwMode="auto">
            <a:xfrm>
              <a:off x="3487" y="9408"/>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900" dirty="0"/>
                <a:t>40 m</a:t>
              </a:r>
              <a:endParaRPr lang="tr-TR" altLang="tr-TR" dirty="0"/>
            </a:p>
          </p:txBody>
        </p:sp>
        <p:sp>
          <p:nvSpPr>
            <p:cNvPr id="19" name="Text Box 20"/>
            <p:cNvSpPr txBox="1">
              <a:spLocks noChangeArrowheads="1"/>
            </p:cNvSpPr>
            <p:nvPr/>
          </p:nvSpPr>
          <p:spPr bwMode="auto">
            <a:xfrm>
              <a:off x="4297" y="9048"/>
              <a:ext cx="27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900" dirty="0"/>
                <a:t>Tarla başı kanalı ( Q = 80 L/s) </a:t>
              </a:r>
              <a:endParaRPr lang="tr-TR" altLang="tr-TR" dirty="0"/>
            </a:p>
          </p:txBody>
        </p:sp>
        <p:sp>
          <p:nvSpPr>
            <p:cNvPr id="20" name="Text Box 21"/>
            <p:cNvSpPr txBox="1">
              <a:spLocks noChangeArrowheads="1"/>
            </p:cNvSpPr>
            <p:nvPr/>
          </p:nvSpPr>
          <p:spPr bwMode="auto">
            <a:xfrm>
              <a:off x="4297" y="11748"/>
              <a:ext cx="27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900" dirty="0"/>
                <a:t>Tarla başı kanalı ( Q = 80 L/s) </a:t>
              </a:r>
              <a:endParaRPr lang="tr-TR" altLang="tr-TR" dirty="0"/>
            </a:p>
          </p:txBody>
        </p:sp>
        <p:sp>
          <p:nvSpPr>
            <p:cNvPr id="21" name="Text Box 22"/>
            <p:cNvSpPr txBox="1">
              <a:spLocks noChangeArrowheads="1"/>
            </p:cNvSpPr>
            <p:nvPr/>
          </p:nvSpPr>
          <p:spPr bwMode="auto">
            <a:xfrm>
              <a:off x="3548" y="10510"/>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900" dirty="0"/>
                <a:t>Tava</a:t>
              </a:r>
              <a:endParaRPr lang="tr-TR" altLang="tr-TR" dirty="0"/>
            </a:p>
          </p:txBody>
        </p:sp>
        <p:sp>
          <p:nvSpPr>
            <p:cNvPr id="22" name="Text Box 23"/>
            <p:cNvSpPr txBox="1">
              <a:spLocks noChangeArrowheads="1"/>
            </p:cNvSpPr>
            <p:nvPr/>
          </p:nvSpPr>
          <p:spPr bwMode="auto">
            <a:xfrm>
              <a:off x="2857" y="10668"/>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900" dirty="0"/>
                <a:t>240 m</a:t>
              </a:r>
              <a:endParaRPr lang="tr-TR" altLang="tr-TR" dirty="0"/>
            </a:p>
          </p:txBody>
        </p:sp>
        <p:sp>
          <p:nvSpPr>
            <p:cNvPr id="23" name="Text Box 24"/>
            <p:cNvSpPr txBox="1">
              <a:spLocks noChangeArrowheads="1"/>
            </p:cNvSpPr>
            <p:nvPr/>
          </p:nvSpPr>
          <p:spPr bwMode="auto">
            <a:xfrm>
              <a:off x="2857" y="13338"/>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900" dirty="0"/>
                <a:t>240 m</a:t>
              </a:r>
              <a:endParaRPr lang="tr-TR" altLang="tr-TR" dirty="0"/>
            </a:p>
          </p:txBody>
        </p:sp>
        <p:sp>
          <p:nvSpPr>
            <p:cNvPr id="24" name="Text Box 25"/>
            <p:cNvSpPr txBox="1">
              <a:spLocks noChangeArrowheads="1"/>
            </p:cNvSpPr>
            <p:nvPr/>
          </p:nvSpPr>
          <p:spPr bwMode="auto">
            <a:xfrm>
              <a:off x="5227" y="15018"/>
              <a:ext cx="90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tr-TR" altLang="tr-TR" sz="900" dirty="0"/>
                <a:t>240 m</a:t>
              </a:r>
              <a:endParaRPr lang="tr-TR" altLang="tr-TR" dirty="0"/>
            </a:p>
          </p:txBody>
        </p:sp>
      </p:grpSp>
    </p:spTree>
    <p:extLst>
      <p:ext uri="{BB962C8B-B14F-4D97-AF65-F5344CB8AC3E}">
        <p14:creationId xmlns:p14="http://schemas.microsoft.com/office/powerpoint/2010/main" val="181796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901" y="495160"/>
            <a:ext cx="8513379" cy="5909310"/>
          </a:xfrm>
          <a:prstGeom prst="rect">
            <a:avLst/>
          </a:prstGeom>
        </p:spPr>
        <p:txBody>
          <a:bodyPr wrap="square">
            <a:spAutoFit/>
          </a:bodyPr>
          <a:lstStyle/>
          <a:p>
            <a:pPr>
              <a:defRPr/>
            </a:pPr>
            <a:r>
              <a:rPr lang="tr-TR" sz="2800" b="1" dirty="0">
                <a:latin typeface="Times New Roman" pitchFamily="18" charset="0"/>
                <a:cs typeface="Times New Roman" pitchFamily="18" charset="0"/>
              </a:rPr>
              <a:t>Yöntemin avantajları: </a:t>
            </a:r>
            <a:r>
              <a:rPr lang="tr-TR" sz="2800" dirty="0">
                <a:latin typeface="Times New Roman" pitchFamily="18" charset="0"/>
                <a:cs typeface="Times New Roman" pitchFamily="18" charset="0"/>
              </a:rPr>
              <a:t>İlk tesis masrafları oldukça düşüktür. Bunun nedenleri;</a:t>
            </a:r>
          </a:p>
          <a:p>
            <a:pPr>
              <a:buFont typeface="Cambria"/>
              <a:buChar char="+"/>
              <a:defRPr/>
            </a:pPr>
            <a:endParaRPr lang="tr-TR" sz="2800" dirty="0">
              <a:latin typeface="Times New Roman" pitchFamily="18" charset="0"/>
              <a:cs typeface="Times New Roman" pitchFamily="18" charset="0"/>
            </a:endParaRPr>
          </a:p>
          <a:p>
            <a:pPr marL="514350" indent="-514350">
              <a:lnSpc>
                <a:spcPct val="150000"/>
              </a:lnSpc>
              <a:buFont typeface="Cambria"/>
              <a:buAutoNum type="arabicPeriod"/>
              <a:defRPr/>
            </a:pPr>
            <a:r>
              <a:rPr lang="tr-TR" sz="2800" dirty="0">
                <a:latin typeface="Times New Roman" pitchFamily="18" charset="0"/>
                <a:cs typeface="Times New Roman" pitchFamily="18" charset="0"/>
              </a:rPr>
              <a:t>Yüzey akış söz konusu </a:t>
            </a:r>
            <a:r>
              <a:rPr lang="tr-TR" sz="2800" dirty="0" smtClean="0">
                <a:latin typeface="Times New Roman" pitchFamily="18" charset="0"/>
                <a:cs typeface="Times New Roman" pitchFamily="18" charset="0"/>
              </a:rPr>
              <a:t>olmadığından </a:t>
            </a:r>
            <a:r>
              <a:rPr lang="tr-TR" sz="2800" dirty="0">
                <a:latin typeface="Times New Roman" pitchFamily="18" charset="0"/>
                <a:cs typeface="Times New Roman" pitchFamily="18" charset="0"/>
              </a:rPr>
              <a:t>drenaj kanallarına gerek duyulmaz.</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Yağışlardan maksimum düzeyde yararlanılır.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Tuzlu topraklarda yıkama işlemi kolayca yapılabilir.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Kalifiye işçiye gerek duyulmaz.</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Tesviyenin iyi yapıldığı koşullarda tava büyüklükleri 160da’a kadar olabilmektedir.</a:t>
            </a:r>
          </a:p>
        </p:txBody>
      </p:sp>
    </p:spTree>
    <p:extLst>
      <p:ext uri="{BB962C8B-B14F-4D97-AF65-F5344CB8AC3E}">
        <p14:creationId xmlns:p14="http://schemas.microsoft.com/office/powerpoint/2010/main" val="1050061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09903" y="803332"/>
            <a:ext cx="9774621" cy="5047536"/>
          </a:xfrm>
          <a:prstGeom prst="rect">
            <a:avLst/>
          </a:prstGeom>
        </p:spPr>
        <p:txBody>
          <a:bodyPr wrap="square">
            <a:spAutoFit/>
          </a:bodyPr>
          <a:lstStyle/>
          <a:p>
            <a:pPr>
              <a:defRPr/>
            </a:pPr>
            <a:r>
              <a:rPr lang="tr-TR" sz="2800" b="1" dirty="0">
                <a:latin typeface="Times New Roman" pitchFamily="18" charset="0"/>
                <a:cs typeface="Times New Roman" pitchFamily="18" charset="0"/>
              </a:rPr>
              <a:t>Yöntemin dezavantajları:</a:t>
            </a:r>
          </a:p>
          <a:p>
            <a:pPr>
              <a:lnSpc>
                <a:spcPct val="150000"/>
              </a:lnSpc>
              <a:buFont typeface="Cambria"/>
              <a:buChar char="+"/>
              <a:defRPr/>
            </a:pPr>
            <a:endParaRPr lang="tr-TR" sz="2800" b="1" dirty="0">
              <a:latin typeface="Times New Roman" pitchFamily="18" charset="0"/>
              <a:cs typeface="Times New Roman" pitchFamily="18" charset="0"/>
            </a:endParaRPr>
          </a:p>
          <a:p>
            <a:pPr marL="514350" indent="-514350">
              <a:lnSpc>
                <a:spcPct val="150000"/>
              </a:lnSpc>
              <a:buFont typeface="Cambria"/>
              <a:buAutoNum type="arabicPeriod"/>
              <a:defRPr/>
            </a:pPr>
            <a:r>
              <a:rPr lang="tr-TR" sz="2800" dirty="0">
                <a:latin typeface="Times New Roman" pitchFamily="18" charset="0"/>
                <a:cs typeface="Times New Roman" pitchFamily="18" charset="0"/>
              </a:rPr>
              <a:t>Tavalar eğimsiz olacağından özel arazi tesviyesi gerekir.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Derine sızmayı engellemek için kontrollü bir sulama gerektirir aksi halde derine sızan su miktarı artar bu ise bir toprakaltı drenaj sistemini dolayısıyla ilave </a:t>
            </a:r>
            <a:r>
              <a:rPr lang="tr-TR" sz="2800" dirty="0" smtClean="0">
                <a:latin typeface="Times New Roman" pitchFamily="18" charset="0"/>
                <a:cs typeface="Times New Roman" pitchFamily="18" charset="0"/>
              </a:rPr>
              <a:t>maliyeti </a:t>
            </a:r>
            <a:r>
              <a:rPr lang="tr-TR" sz="2800" dirty="0">
                <a:latin typeface="Times New Roman" pitchFamily="18" charset="0"/>
                <a:cs typeface="Times New Roman" pitchFamily="18" charset="0"/>
              </a:rPr>
              <a:t>gerektirir.</a:t>
            </a:r>
          </a:p>
          <a:p>
            <a:pPr marL="514350" indent="-514350">
              <a:lnSpc>
                <a:spcPct val="150000"/>
              </a:lnSpc>
              <a:buFont typeface="Cambria"/>
              <a:buAutoNum type="arabicPeriod"/>
              <a:defRPr/>
            </a:pPr>
            <a:r>
              <a:rPr lang="tr-TR" sz="2800" dirty="0">
                <a:latin typeface="Times New Roman" pitchFamily="18" charset="0"/>
                <a:cs typeface="Times New Roman" pitchFamily="18" charset="0"/>
              </a:rPr>
              <a:t>Tava debisi yüksek olduğundan tava girişinde erozyonu önleyecek özel yapılara ihtiyaç vardır.</a:t>
            </a:r>
          </a:p>
        </p:txBody>
      </p:sp>
    </p:spTree>
    <p:extLst>
      <p:ext uri="{BB962C8B-B14F-4D97-AF65-F5344CB8AC3E}">
        <p14:creationId xmlns:p14="http://schemas.microsoft.com/office/powerpoint/2010/main" val="710553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stockphoto_894262_flooded_padd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338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238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5026" y="346842"/>
            <a:ext cx="8534400" cy="1507067"/>
          </a:xfrm>
        </p:spPr>
        <p:txBody>
          <a:bodyPr>
            <a:normAutofit/>
          </a:bodyPr>
          <a:lstStyle/>
          <a:p>
            <a:pPr algn="ctr"/>
            <a:r>
              <a:rPr lang="tr-TR" sz="3200" dirty="0">
                <a:solidFill>
                  <a:srgbClr val="FF0000"/>
                </a:solidFill>
              </a:rPr>
              <a:t>Tava sulama </a:t>
            </a:r>
            <a:r>
              <a:rPr lang="tr-TR" sz="3200" dirty="0" smtClean="0">
                <a:solidFill>
                  <a:srgbClr val="FF0000"/>
                </a:solidFill>
              </a:rPr>
              <a:t>sistemlerinin tasarımı</a:t>
            </a:r>
            <a:endParaRPr lang="tr-TR" sz="32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971550" y="1358537"/>
                <a:ext cx="8534400" cy="3563808"/>
              </a:xfrm>
            </p:spPr>
            <p:txBody>
              <a:bodyPr/>
              <a:lstStyle/>
              <a:p>
                <a:pPr marL="0" indent="0" algn="just">
                  <a:buNone/>
                </a:pPr>
                <a:r>
                  <a:rPr lang="tr-TR" altLang="en-US" sz="2400" dirty="0" smtClean="0">
                    <a:latin typeface="Times New Roman" panose="02020603050405020304" pitchFamily="18" charset="0"/>
                    <a:cs typeface="Times New Roman" panose="02020603050405020304" pitchFamily="18" charset="0"/>
                  </a:rPr>
                  <a:t>	Meyve </a:t>
                </a:r>
                <a:r>
                  <a:rPr lang="tr-TR" altLang="en-US" sz="2400" dirty="0">
                    <a:latin typeface="Times New Roman" panose="02020603050405020304" pitchFamily="18" charset="0"/>
                    <a:cs typeface="Times New Roman" panose="02020603050405020304" pitchFamily="18" charset="0"/>
                  </a:rPr>
                  <a:t>bahçelerinde kullanılan tava sulama yönteminin özel bir biçimde projelenmesine gerek yoktur. Her bir tavada uygulanacak </a:t>
                </a:r>
                <a14:m>
                  <m:oMath xmlns:m="http://schemas.openxmlformats.org/officeDocument/2006/math">
                    <m:sSub>
                      <m:sSubPr>
                        <m:ctrlPr>
                          <a:rPr lang="tr-TR" altLang="en-US" sz="2400" i="1" smtClean="0">
                            <a:latin typeface="Cambria Math" panose="02040503050406030204" pitchFamily="18" charset="0"/>
                            <a:cs typeface="Times New Roman" panose="02020603050405020304" pitchFamily="18" charset="0"/>
                          </a:rPr>
                        </m:ctrlPr>
                      </m:sSubPr>
                      <m:e>
                        <m:r>
                          <m:rPr>
                            <m:sty m:val="p"/>
                          </m:rPr>
                          <a:rPr lang="tr-TR" altLang="en-US" sz="2400" b="0" i="0" smtClean="0">
                            <a:latin typeface="Cambria Math" panose="02040503050406030204" pitchFamily="18" charset="0"/>
                            <a:cs typeface="Times New Roman" panose="02020603050405020304" pitchFamily="18" charset="0"/>
                          </a:rPr>
                          <m:t>d</m:t>
                        </m:r>
                      </m:e>
                      <m:sub>
                        <m:r>
                          <m:rPr>
                            <m:sty m:val="p"/>
                          </m:rPr>
                          <a:rPr lang="tr-TR" altLang="en-US" sz="2400" b="0" i="0" smtClean="0">
                            <a:latin typeface="Cambria Math" panose="02040503050406030204" pitchFamily="18" charset="0"/>
                            <a:cs typeface="Times New Roman" panose="02020603050405020304" pitchFamily="18" charset="0"/>
                          </a:rPr>
                          <m:t>n</m:t>
                        </m:r>
                      </m:sub>
                    </m:sSub>
                  </m:oMath>
                </a14:m>
                <a:r>
                  <a:rPr lang="tr-TR" altLang="en-US" sz="2400" dirty="0" smtClean="0">
                    <a:latin typeface="Times New Roman" panose="02020603050405020304" pitchFamily="18" charset="0"/>
                    <a:cs typeface="Times New Roman" panose="02020603050405020304" pitchFamily="18" charset="0"/>
                  </a:rPr>
                  <a:t> miktarındaki  </a:t>
                </a:r>
                <a:r>
                  <a:rPr lang="tr-TR" altLang="en-US" sz="2400" dirty="0">
                    <a:latin typeface="Times New Roman" panose="02020603050405020304" pitchFamily="18" charset="0"/>
                    <a:cs typeface="Times New Roman" panose="02020603050405020304" pitchFamily="18" charset="0"/>
                  </a:rPr>
                  <a:t>suyun göllendirilmesi yeterli olacaktır.</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971550" y="1358537"/>
                <a:ext cx="8534400" cy="3563808"/>
              </a:xfrm>
              <a:blipFill>
                <a:blip r:embed="rId2"/>
                <a:stretch>
                  <a:fillRect l="-1071" t="-2397" r="-1143"/>
                </a:stretch>
              </a:blipFill>
            </p:spPr>
            <p:txBody>
              <a:bodyPr/>
              <a:lstStyle/>
              <a:p>
                <a:r>
                  <a:rPr lang="tr-TR">
                    <a:noFill/>
                  </a:rPr>
                  <a:t> </a:t>
                </a:r>
              </a:p>
            </p:txBody>
          </p:sp>
        </mc:Fallback>
      </mc:AlternateContent>
      <p:pic>
        <p:nvPicPr>
          <p:cNvPr id="4"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8580" t="76717" r="2268" b="1601"/>
          <a:stretch/>
        </p:blipFill>
        <p:spPr bwMode="auto">
          <a:xfrm>
            <a:off x="971550" y="3264448"/>
            <a:ext cx="8057876" cy="275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449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TotalTime>
  <Words>1127</Words>
  <Application>Microsoft Office PowerPoint</Application>
  <PresentationFormat>Geniş ekran</PresentationFormat>
  <Paragraphs>177</Paragraphs>
  <Slides>49</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49</vt:i4>
      </vt:variant>
    </vt:vector>
  </HeadingPairs>
  <TitlesOfParts>
    <vt:vector size="59" baseType="lpstr">
      <vt:lpstr>Arial</vt:lpstr>
      <vt:lpstr>Calibri</vt:lpstr>
      <vt:lpstr>Calibri Light</vt:lpstr>
      <vt:lpstr>Cambria</vt:lpstr>
      <vt:lpstr>Cambria Math</vt:lpstr>
      <vt:lpstr>Comic Sans MS</vt:lpstr>
      <vt:lpstr>Times New Roman</vt:lpstr>
      <vt:lpstr>Wingdings</vt:lpstr>
      <vt:lpstr>Office Teması</vt:lpstr>
      <vt:lpstr>Denklem</vt:lpstr>
      <vt:lpstr>Yüzey Sulama Yöntemleri</vt:lpstr>
      <vt:lpstr>2.Tava sulama yöntemi </vt:lpstr>
      <vt:lpstr>PowerPoint Sunusu</vt:lpstr>
      <vt:lpstr>PowerPoint Sunusu</vt:lpstr>
      <vt:lpstr>PowerPoint Sunusu</vt:lpstr>
      <vt:lpstr>PowerPoint Sunusu</vt:lpstr>
      <vt:lpstr>PowerPoint Sunusu</vt:lpstr>
      <vt:lpstr>PowerPoint Sunusu</vt:lpstr>
      <vt:lpstr>Tava sulama sistemlerinin tasarımı</vt:lpstr>
      <vt:lpstr>PowerPoint Sunusu</vt:lpstr>
      <vt:lpstr>PowerPoint Sunusu</vt:lpstr>
      <vt:lpstr>PowerPoint Sunusu</vt:lpstr>
      <vt:lpstr>PowerPoint Sunusu</vt:lpstr>
      <vt:lpstr>Tava sulama Örnek Proje</vt:lpstr>
      <vt:lpstr>Verilenler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SONUÇ;</vt:lpstr>
      <vt:lpstr>PowerPoint Sunusu</vt:lpstr>
      <vt:lpstr>PowerPoint Sunusu</vt:lpstr>
      <vt:lpstr>PowerPoint Sunusu</vt:lpstr>
      <vt:lpstr>PowerPoint Sunusu</vt:lpstr>
      <vt:lpstr>SONUÇ;</vt:lpstr>
      <vt:lpstr>PowerPoint Sunusu</vt:lpstr>
      <vt:lpstr>PowerPoint Sunusu</vt:lpstr>
      <vt:lpstr>PowerPoint Sunusu</vt:lpstr>
      <vt:lpstr>PowerPoint Sunusu</vt:lpstr>
      <vt:lpstr>SONUÇ;</vt:lpstr>
      <vt:lpstr>PowerPoint Sunusu</vt:lpstr>
      <vt:lpstr>PowerPoint Sunusu</vt:lpstr>
      <vt:lpstr>PowerPoint Sunusu</vt:lpstr>
      <vt:lpstr>PowerPoint Sunusu</vt:lpstr>
      <vt:lpstr>SONUÇ;</vt:lpstr>
      <vt:lpstr>PowerPoint Sunusu</vt:lpstr>
      <vt:lpstr>Alternatif seçimi;</vt:lpstr>
      <vt:lpstr>Genel Sonuç;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Yüzey Sulama Yöntemleri</dc:title>
  <dc:creator>Melis ŞEHİRALİ</dc:creator>
  <cp:lastModifiedBy>turk</cp:lastModifiedBy>
  <cp:revision>39</cp:revision>
  <dcterms:created xsi:type="dcterms:W3CDTF">2015-10-11T18:46:30Z</dcterms:created>
  <dcterms:modified xsi:type="dcterms:W3CDTF">2018-10-22T06:59:45Z</dcterms:modified>
</cp:coreProperties>
</file>