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35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83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0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47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1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2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2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6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4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1CFD34-9B1C-48B4-8CA9-E2FB7FC71173}" type="datetimeFigureOut">
              <a:rPr lang="tr-TR" smtClean="0"/>
              <a:pPr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YÜZEY SULAMA YÖNTEMLERİ</a:t>
            </a:r>
            <a:endParaRPr lang="tr-TR" sz="6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3. Uzun tava sulama yöntemi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759337" y="5551714"/>
            <a:ext cx="443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Prof. Dr. A. Halim ORTA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05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1076" y="1181369"/>
            <a:ext cx="10871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tr-TR" alt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Tava eni sulama doğrultusundaki eğime ve sulanacak parselin sulama doğrultusuna dik yöndeki uzunluğuna ve tarım makinelerinin iş genişliğine göre belirlenir.</a:t>
            </a:r>
            <a:endParaRPr lang="tr-TR" alt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31076" y="579962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800" dirty="0" smtClean="0">
                <a:latin typeface="Comic Sans MS" panose="030F0702030302020204" pitchFamily="66" charset="0"/>
              </a:rPr>
              <a:t>Sistem Tasarımı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3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91721" r="13223" b="2199"/>
          <a:stretch>
            <a:fillRect/>
          </a:stretch>
        </p:blipFill>
        <p:spPr bwMode="auto">
          <a:xfrm>
            <a:off x="331076" y="2474030"/>
            <a:ext cx="7115832" cy="117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1076" y="3985369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Sulama süresi; Ta = </a:t>
            </a:r>
            <a:r>
              <a:rPr lang="tr-TR" altLang="en-US" sz="2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Tn</a:t>
            </a:r>
            <a:r>
              <a:rPr lang="tr-TR" alt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- T</a:t>
            </a:r>
            <a:r>
              <a:rPr lang="tr-TR" altLang="en-US" sz="24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</a:t>
            </a:r>
            <a:endParaRPr lang="tr-TR" altLang="en-US" sz="2400" baseline="-25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74162" r="17450" b="13531"/>
          <a:stretch>
            <a:fillRect/>
          </a:stretch>
        </p:blipFill>
        <p:spPr bwMode="auto">
          <a:xfrm>
            <a:off x="463496" y="4447034"/>
            <a:ext cx="6983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6469"/>
          <a:stretch>
            <a:fillRect/>
          </a:stretch>
        </p:blipFill>
        <p:spPr bwMode="auto">
          <a:xfrm>
            <a:off x="685197" y="435085"/>
            <a:ext cx="1104434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47362" r="8002" b="37254"/>
          <a:stretch>
            <a:fillRect/>
          </a:stretch>
        </p:blipFill>
        <p:spPr bwMode="auto">
          <a:xfrm>
            <a:off x="685196" y="2884597"/>
            <a:ext cx="11044347" cy="31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6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8279" y="359244"/>
            <a:ext cx="3190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000" dirty="0">
                <a:latin typeface="Comic Sans MS" panose="030F0702030302020204" pitchFamily="66" charset="0"/>
              </a:rPr>
              <a:t>Birim tava debisi sınırları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0173" r="38451" b="61113"/>
          <a:stretch>
            <a:fillRect/>
          </a:stretch>
        </p:blipFill>
        <p:spPr bwMode="auto">
          <a:xfrm>
            <a:off x="678279" y="759354"/>
            <a:ext cx="7913928" cy="24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2" t="40527" r="11151" b="29939"/>
          <a:stretch>
            <a:fillRect/>
          </a:stretch>
        </p:blipFill>
        <p:spPr bwMode="auto">
          <a:xfrm>
            <a:off x="678279" y="3474386"/>
            <a:ext cx="7913928" cy="270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7686" r="5901" b="53448"/>
          <a:stretch>
            <a:fillRect/>
          </a:stretch>
        </p:blipFill>
        <p:spPr bwMode="auto">
          <a:xfrm>
            <a:off x="179388" y="260350"/>
            <a:ext cx="11739343" cy="59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b="1" dirty="0"/>
              <a:t>UZUN TAVA SULAMA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altLang="tr-TR" sz="3600" dirty="0">
                <a:solidFill>
                  <a:schemeClr val="tx1"/>
                </a:solidFill>
                <a:latin typeface="Arial" panose="020B0604020202020204" pitchFamily="34" charset="0"/>
              </a:rPr>
              <a:t>Örnek proje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474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44034" y="348734"/>
            <a:ext cx="2256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4000" b="1" dirty="0" smtClean="0"/>
              <a:t>Verilenler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04741" y="1532718"/>
            <a:ext cx="10316401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Bitki cinsi</a:t>
            </a:r>
            <a:r>
              <a:rPr lang="tr-TR" altLang="tr-TR" sz="2800" dirty="0"/>
              <a:t>: Yonca</a:t>
            </a:r>
            <a:endParaRPr lang="tr-TR" altLang="tr-TR" sz="2800" b="1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Etkili kök derinliği (D) </a:t>
            </a:r>
            <a:r>
              <a:rPr lang="tr-TR" altLang="tr-TR" sz="2800" dirty="0">
                <a:solidFill>
                  <a:srgbClr val="CC3300"/>
                </a:solidFill>
              </a:rPr>
              <a:t>:</a:t>
            </a:r>
            <a:r>
              <a:rPr lang="tr-TR" altLang="tr-TR" sz="2800" dirty="0"/>
              <a:t> 90 cm </a:t>
            </a:r>
            <a:endParaRPr lang="tr-TR" altLang="tr-TR" sz="2800" b="1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Bitki su tüketimi (</a:t>
            </a:r>
            <a:r>
              <a:rPr lang="tr-TR" altLang="tr-TR" sz="2800" b="1" dirty="0" err="1">
                <a:solidFill>
                  <a:srgbClr val="CC3300"/>
                </a:solidFill>
              </a:rPr>
              <a:t>ETc</a:t>
            </a:r>
            <a:r>
              <a:rPr lang="tr-TR" altLang="tr-TR" sz="2800" b="1" dirty="0">
                <a:solidFill>
                  <a:srgbClr val="CC3300"/>
                </a:solidFill>
              </a:rPr>
              <a:t>):</a:t>
            </a:r>
            <a:r>
              <a:rPr lang="tr-TR" altLang="tr-TR" sz="2800" dirty="0"/>
              <a:t> 7,1 mm/gün</a:t>
            </a:r>
            <a:endParaRPr lang="tr-TR" altLang="tr-TR" sz="2800" b="1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Su kaynağı debisi (Q):</a:t>
            </a:r>
            <a:r>
              <a:rPr lang="tr-TR" altLang="tr-TR" sz="2800" dirty="0"/>
              <a:t> 75 L/s</a:t>
            </a:r>
            <a:endParaRPr lang="tr-TR" altLang="tr-TR" sz="2800" b="1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Tarla kapasitesi (TK):</a:t>
            </a:r>
            <a:r>
              <a:rPr lang="tr-TR" altLang="tr-TR" sz="2800" dirty="0"/>
              <a:t> % 36,29</a:t>
            </a:r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Solma noktası (SN):</a:t>
            </a:r>
            <a:r>
              <a:rPr lang="tr-TR" altLang="tr-TR" sz="2800" dirty="0"/>
              <a:t> % 19,62</a:t>
            </a:r>
            <a:endParaRPr lang="tr-TR" altLang="tr-TR" sz="2800" b="1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Toprak birim hacim ağırlığı (</a:t>
            </a:r>
            <a:r>
              <a:rPr lang="tr-TR" altLang="tr-TR" sz="2800" b="1" dirty="0" err="1">
                <a:solidFill>
                  <a:srgbClr val="CC3300"/>
                </a:solidFill>
              </a:rPr>
              <a:t>γt</a:t>
            </a:r>
            <a:r>
              <a:rPr lang="tr-TR" altLang="tr-TR" sz="2800" b="1" dirty="0">
                <a:solidFill>
                  <a:srgbClr val="CC3300"/>
                </a:solidFill>
              </a:rPr>
              <a:t>):</a:t>
            </a:r>
            <a:r>
              <a:rPr lang="tr-TR" altLang="tr-TR" sz="2800" dirty="0"/>
              <a:t> 1,4 g/cm</a:t>
            </a:r>
            <a:r>
              <a:rPr lang="tr-TR" altLang="tr-TR" sz="2800" baseline="30000" dirty="0"/>
              <a:t>3 </a:t>
            </a:r>
            <a:endParaRPr lang="tr-TR" altLang="tr-TR" sz="2800" b="1" baseline="30000" dirty="0"/>
          </a:p>
          <a:p>
            <a:pPr>
              <a:lnSpc>
                <a:spcPct val="90000"/>
              </a:lnSpc>
            </a:pPr>
            <a:r>
              <a:rPr lang="tr-TR" altLang="tr-TR" sz="2800" b="1" dirty="0" err="1">
                <a:solidFill>
                  <a:srgbClr val="CC3300"/>
                </a:solidFill>
              </a:rPr>
              <a:t>İnfiltrasyon</a:t>
            </a:r>
            <a:r>
              <a:rPr lang="tr-TR" altLang="tr-TR" sz="2800" b="1" dirty="0">
                <a:solidFill>
                  <a:srgbClr val="CC3300"/>
                </a:solidFill>
              </a:rPr>
              <a:t> grubu (</a:t>
            </a:r>
            <a:r>
              <a:rPr lang="tr-TR" altLang="tr-TR" sz="2800" b="1" dirty="0" err="1">
                <a:solidFill>
                  <a:srgbClr val="CC3300"/>
                </a:solidFill>
              </a:rPr>
              <a:t>If</a:t>
            </a:r>
            <a:r>
              <a:rPr lang="tr-TR" altLang="tr-TR" sz="2800" b="1" dirty="0">
                <a:solidFill>
                  <a:srgbClr val="CC3300"/>
                </a:solidFill>
              </a:rPr>
              <a:t>):</a:t>
            </a:r>
            <a:r>
              <a:rPr lang="tr-TR" altLang="tr-TR" sz="2800" dirty="0"/>
              <a:t> 0,40 </a:t>
            </a:r>
            <a:endParaRPr lang="tr-TR" altLang="tr-TR" sz="2800" b="1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CC3300"/>
                </a:solidFill>
              </a:rPr>
              <a:t>Tava eğimi (S):</a:t>
            </a:r>
            <a:r>
              <a:rPr lang="tr-TR" altLang="tr-TR" sz="2800" dirty="0"/>
              <a:t> % 0,2 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KSTK’ </a:t>
            </a:r>
            <a:r>
              <a:rPr lang="tr-TR" altLang="tr-TR" sz="2800" dirty="0" err="1"/>
              <a:t>nın</a:t>
            </a:r>
            <a:r>
              <a:rPr lang="tr-TR" altLang="tr-TR" sz="2800" dirty="0"/>
              <a:t> </a:t>
            </a:r>
            <a:r>
              <a:rPr lang="tr-TR" altLang="tr-TR" sz="2800" b="1" dirty="0">
                <a:solidFill>
                  <a:srgbClr val="CC3300"/>
                </a:solidFill>
              </a:rPr>
              <a:t>% 50</a:t>
            </a:r>
            <a:r>
              <a:rPr lang="tr-TR" altLang="tr-TR" sz="2800" b="1" dirty="0"/>
              <a:t> </a:t>
            </a:r>
            <a:r>
              <a:rPr lang="tr-TR" altLang="tr-TR" sz="2800" dirty="0"/>
              <a:t>si tüketildiğinde sulamaya başlanılacaktır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Günlük maksimum sulama süresi </a:t>
            </a:r>
            <a:r>
              <a:rPr lang="tr-TR" altLang="tr-TR" sz="2800" b="1" dirty="0">
                <a:solidFill>
                  <a:srgbClr val="CC3300"/>
                </a:solidFill>
              </a:rPr>
              <a:t>16 h.</a:t>
            </a:r>
            <a:r>
              <a:rPr lang="tr-TR" altLang="tr-TR" sz="2800" dirty="0">
                <a:solidFill>
                  <a:srgbClr val="CC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12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"/>
          <p:cNvGrpSpPr>
            <a:grpSpLocks/>
          </p:cNvGrpSpPr>
          <p:nvPr/>
        </p:nvGrpSpPr>
        <p:grpSpPr bwMode="auto">
          <a:xfrm>
            <a:off x="3335564" y="794884"/>
            <a:ext cx="4249738" cy="4392612"/>
            <a:chOff x="2051050" y="1989138"/>
            <a:chExt cx="4249738" cy="4392612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2987675" y="2349500"/>
              <a:ext cx="3313113" cy="40322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1800"/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356100" y="2060575"/>
              <a:ext cx="914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1400">
                  <a:solidFill>
                    <a:srgbClr val="CC3300"/>
                  </a:solidFill>
                  <a:latin typeface="Arial" panose="020B0604020202020204" pitchFamily="34" charset="0"/>
                </a:rPr>
                <a:t>200 m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051050" y="3933825"/>
              <a:ext cx="9144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1400">
                  <a:solidFill>
                    <a:srgbClr val="CC3300"/>
                  </a:solidFill>
                  <a:latin typeface="Arial" panose="020B0604020202020204" pitchFamily="34" charset="0"/>
                </a:rPr>
                <a:t>400 m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643438" y="3479800"/>
              <a:ext cx="0" cy="1028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851275" y="4581525"/>
              <a:ext cx="143986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1400" dirty="0">
                  <a:latin typeface="Arial" panose="020B0604020202020204" pitchFamily="34" charset="0"/>
                </a:rPr>
                <a:t>Sulama doğrultusu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2268538" y="2060575"/>
              <a:ext cx="719137" cy="274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124075" y="1989138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180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073275" y="2292350"/>
              <a:ext cx="914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1400">
                  <a:solidFill>
                    <a:srgbClr val="CC3300"/>
                  </a:solidFill>
                  <a:latin typeface="Arial" panose="020B0604020202020204" pitchFamily="34" charset="0"/>
                </a:rPr>
                <a:t>Su kaynağı</a:t>
              </a: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591441" y="5077861"/>
            <a:ext cx="1633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i="1" dirty="0">
                <a:solidFill>
                  <a:srgbClr val="FF0000"/>
                </a:solidFill>
              </a:rPr>
              <a:t>İstenen:</a:t>
            </a:r>
            <a:r>
              <a:rPr lang="tr-TR" altLang="tr-TR" sz="3200" dirty="0">
                <a:solidFill>
                  <a:srgbClr val="FF0000"/>
                </a:solidFill>
              </a:rPr>
              <a:t> </a:t>
            </a:r>
            <a:endParaRPr lang="tr-TR" sz="3200" dirty="0"/>
          </a:p>
        </p:txBody>
      </p:sp>
      <p:sp>
        <p:nvSpPr>
          <p:cNvPr id="12" name="Dikdörtgen 11"/>
          <p:cNvSpPr/>
          <p:nvPr/>
        </p:nvSpPr>
        <p:spPr>
          <a:xfrm>
            <a:off x="591441" y="5679046"/>
            <a:ext cx="10352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tr-TR" sz="3200" kern="0" dirty="0"/>
              <a:t>Verilenlere göre, uzun tava sulama sisteminin planlanması</a:t>
            </a:r>
          </a:p>
        </p:txBody>
      </p:sp>
    </p:spTree>
    <p:extLst>
      <p:ext uri="{BB962C8B-B14F-4D97-AF65-F5344CB8AC3E}">
        <p14:creationId xmlns:p14="http://schemas.microsoft.com/office/powerpoint/2010/main" val="185808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36171" y="493263"/>
            <a:ext cx="97535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4000" b="1" dirty="0">
                <a:solidFill>
                  <a:srgbClr val="FF0000"/>
                </a:solidFill>
              </a:rPr>
              <a:t>1. Uygulanacak net sulama suyu miktarı: </a:t>
            </a:r>
            <a:r>
              <a:rPr lang="tr-TR" altLang="tr-TR" dirty="0">
                <a:solidFill>
                  <a:srgbClr val="FF0000"/>
                </a:solidFill>
              </a:rPr>
              <a:t/>
            </a:r>
            <a:br>
              <a:rPr lang="tr-TR" altLang="tr-TR" dirty="0">
                <a:solidFill>
                  <a:srgbClr val="FF0000"/>
                </a:solidFill>
              </a:rPr>
            </a:br>
            <a:endParaRPr lang="tr-TR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90655"/>
              </p:ext>
            </p:extLst>
          </p:nvPr>
        </p:nvGraphicFramePr>
        <p:xfrm>
          <a:off x="657225" y="2205038"/>
          <a:ext cx="11099346" cy="97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enklem" r:id="rId3" imgW="4089400" imgH="393700" progId="Equation.3">
                  <p:embed/>
                </p:oleObj>
              </mc:Choice>
              <mc:Fallback>
                <p:oleObj name="Denklem" r:id="rId3" imgW="40894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205038"/>
                        <a:ext cx="11099346" cy="973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23256" y="623892"/>
            <a:ext cx="85779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4000" b="1" dirty="0">
                <a:solidFill>
                  <a:srgbClr val="FF0000"/>
                </a:solidFill>
              </a:rPr>
              <a:t>2. Sulama aralığı hesaplanır: </a:t>
            </a:r>
            <a:r>
              <a:rPr lang="tr-TR" altLang="tr-TR" dirty="0">
                <a:solidFill>
                  <a:srgbClr val="FF0000"/>
                </a:solidFill>
              </a:rPr>
              <a:t/>
            </a:r>
            <a:br>
              <a:rPr lang="tr-TR" altLang="tr-TR" dirty="0">
                <a:solidFill>
                  <a:srgbClr val="FF0000"/>
                </a:solidFill>
              </a:rPr>
            </a:br>
            <a:endParaRPr lang="tr-TR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684035"/>
              </p:ext>
            </p:extLst>
          </p:nvPr>
        </p:nvGraphicFramePr>
        <p:xfrm>
          <a:off x="1331912" y="2060575"/>
          <a:ext cx="5569631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enklem" r:id="rId3" imgW="1625600" imgH="431800" progId="Equation.3">
                  <p:embed/>
                </p:oleObj>
              </mc:Choice>
              <mc:Fallback>
                <p:oleObj name="Denklem" r:id="rId3" imgW="16256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2" y="2060575"/>
                        <a:ext cx="5569631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2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31371" y="558578"/>
            <a:ext cx="1127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tr-TR" altLang="tr-TR" sz="3600" b="1" dirty="0">
                <a:solidFill>
                  <a:srgbClr val="FF0000"/>
                </a:solidFill>
              </a:rPr>
              <a:t>3. Su uygulama randımanı belirlenir ve uygulanacak 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toplam  </a:t>
            </a:r>
            <a:r>
              <a:rPr lang="tr-TR" altLang="tr-TR" sz="3600" b="1" dirty="0">
                <a:solidFill>
                  <a:srgbClr val="FF0000"/>
                </a:solidFill>
              </a:rPr>
              <a:t>suyu miktarı hesaplanır</a:t>
            </a:r>
            <a:endParaRPr lang="en-US" altLang="tr-TR" sz="36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31371" y="240127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 err="1"/>
              <a:t>If</a:t>
            </a:r>
            <a:r>
              <a:rPr lang="tr-TR" altLang="tr-TR" sz="2800" dirty="0"/>
              <a:t> = 0,40   </a:t>
            </a:r>
          </a:p>
          <a:p>
            <a:r>
              <a:rPr lang="tr-TR" altLang="tr-TR" sz="2800" dirty="0" err="1"/>
              <a:t>dn</a:t>
            </a:r>
            <a:r>
              <a:rPr lang="tr-TR" altLang="tr-TR" sz="2800" dirty="0"/>
              <a:t> = 105 mm	      Çizelge 7       </a:t>
            </a:r>
            <a:r>
              <a:rPr lang="tr-TR" altLang="tr-TR" sz="2800" dirty="0" err="1"/>
              <a:t>Ea</a:t>
            </a:r>
            <a:r>
              <a:rPr lang="tr-TR" altLang="tr-TR" sz="2800" dirty="0"/>
              <a:t> = 0,60 </a:t>
            </a:r>
          </a:p>
          <a:p>
            <a:r>
              <a:rPr lang="tr-TR" altLang="tr-TR" sz="2800" dirty="0"/>
              <a:t>S = % 0,2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32248"/>
              </p:ext>
            </p:extLst>
          </p:nvPr>
        </p:nvGraphicFramePr>
        <p:xfrm>
          <a:off x="1821089" y="4428644"/>
          <a:ext cx="36718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enklem" r:id="rId3" imgW="1638300" imgH="419100" progId="Equation.3">
                  <p:embed/>
                </p:oleObj>
              </mc:Choice>
              <mc:Fallback>
                <p:oleObj name="Denklem" r:id="rId3" imgW="16383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089" y="4428644"/>
                        <a:ext cx="36718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1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Uzun Tava Sulama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tarla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parseli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hakim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eğim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doğrultusunda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seddeler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yapılarak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şeritlere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bölünür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Bu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arazi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şeritlerine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border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adı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verilmektedir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65000"/>
              <a:buFont typeface="Wingdings" panose="05000000000000000000" pitchFamily="2" charset="2"/>
              <a:buChar char="n"/>
            </a:pPr>
            <a:endParaRPr lang="tr-TR" altLang="en-US" sz="2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yönteminin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aksine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göllendirilmesi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söz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konusu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değildir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açıktır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tavadan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çıkan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yüzey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drenaj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kanalı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uzaklaştırılır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boyunca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yüzeyinde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katman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oluşturacak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biçimde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ilerler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Gerekli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miktarı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hem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ilerlemesi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hem de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tavaya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verme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işlemi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durdurulduktan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sonra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çekilmesi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sırasında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infiltrasyonla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toprağa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sızarak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bitki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kök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bölgesinde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depolanır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61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0" t="7686" r="5901" b="53448"/>
          <a:stretch>
            <a:fillRect/>
          </a:stretch>
        </p:blipFill>
        <p:spPr bwMode="auto">
          <a:xfrm>
            <a:off x="179388" y="260350"/>
            <a:ext cx="11751355" cy="57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4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mtClean="0">
                <a:solidFill>
                  <a:srgbClr val="FF0000"/>
                </a:solidFill>
              </a:rPr>
              <a:t>4. If ve D hesaplanır</a:t>
            </a:r>
            <a:endParaRPr lang="tr-TR" altLang="tr-TR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200" y="2828836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tr-TR" sz="3200" dirty="0"/>
              <a:t>If = 0,40   </a:t>
            </a:r>
            <a:r>
              <a:rPr lang="tr-TR" altLang="tr-TR" sz="3200" dirty="0"/>
              <a:t>        </a:t>
            </a:r>
            <a:r>
              <a:rPr lang="en-US" altLang="tr-TR" sz="3200" dirty="0" err="1"/>
              <a:t>Çizelge</a:t>
            </a:r>
            <a:r>
              <a:rPr lang="en-US" altLang="tr-TR" sz="3200" dirty="0"/>
              <a:t> 4            a = 1,064</a:t>
            </a:r>
          </a:p>
          <a:p>
            <a:pPr algn="ctr">
              <a:spcBef>
                <a:spcPct val="0"/>
              </a:spcBef>
            </a:pPr>
            <a:r>
              <a:rPr lang="en-US" altLang="tr-TR" sz="3200" dirty="0"/>
              <a:t>				</a:t>
            </a:r>
            <a:r>
              <a:rPr lang="tr-TR" altLang="tr-TR" sz="3200" dirty="0"/>
              <a:t>   </a:t>
            </a:r>
            <a:r>
              <a:rPr lang="tr-TR" altLang="tr-TR" sz="3200" dirty="0" smtClean="0"/>
              <a:t>          </a:t>
            </a:r>
            <a:r>
              <a:rPr lang="en-US" altLang="tr-TR" sz="3200" dirty="0"/>
              <a:t>b = 0,736</a:t>
            </a:r>
          </a:p>
          <a:p>
            <a:pPr algn="ctr">
              <a:spcBef>
                <a:spcPct val="0"/>
              </a:spcBef>
            </a:pPr>
            <a:r>
              <a:rPr lang="en-US" altLang="tr-TR" sz="3200" dirty="0"/>
              <a:t>			</a:t>
            </a:r>
            <a:r>
              <a:rPr lang="tr-TR" altLang="tr-TR" sz="3200" dirty="0"/>
              <a:t>	</a:t>
            </a:r>
            <a:r>
              <a:rPr lang="tr-TR" altLang="tr-TR" sz="3200" dirty="0" smtClean="0"/>
              <a:t>        </a:t>
            </a:r>
            <a:r>
              <a:rPr lang="en-US" altLang="tr-TR" sz="3200" dirty="0" smtClean="0"/>
              <a:t>c </a:t>
            </a:r>
            <a:r>
              <a:rPr lang="en-US" altLang="tr-TR" sz="3200" dirty="0"/>
              <a:t>= 7,0 </a:t>
            </a:r>
          </a:p>
          <a:p>
            <a:pPr algn="ctr">
              <a:spcBef>
                <a:spcPct val="0"/>
              </a:spcBef>
            </a:pPr>
            <a:endParaRPr lang="tr-TR" altLang="tr-TR" sz="3200" dirty="0" smtClean="0"/>
          </a:p>
          <a:p>
            <a:pPr algn="ctr">
              <a:spcBef>
                <a:spcPct val="0"/>
              </a:spcBef>
            </a:pPr>
            <a:r>
              <a:rPr lang="en-US" altLang="tr-TR" sz="3200" dirty="0" smtClean="0"/>
              <a:t>D </a:t>
            </a:r>
            <a:r>
              <a:rPr lang="en-US" altLang="tr-TR" sz="3200" dirty="0"/>
              <a:t>= </a:t>
            </a:r>
            <a:r>
              <a:rPr lang="en-US" altLang="tr-TR" sz="3200" dirty="0" err="1"/>
              <a:t>aT</a:t>
            </a:r>
            <a:r>
              <a:rPr lang="en-US" altLang="tr-TR" sz="3200" baseline="30000" dirty="0" err="1"/>
              <a:t>b</a:t>
            </a:r>
            <a:r>
              <a:rPr lang="en-US" altLang="tr-TR" sz="3200" dirty="0" err="1"/>
              <a:t>+c</a:t>
            </a:r>
            <a:r>
              <a:rPr lang="en-US" altLang="tr-TR" sz="3200" dirty="0"/>
              <a:t>    D = 1,064 T</a:t>
            </a:r>
            <a:r>
              <a:rPr lang="en-US" altLang="tr-TR" sz="3200" baseline="30000" dirty="0"/>
              <a:t>0,736</a:t>
            </a:r>
            <a:r>
              <a:rPr lang="en-US" altLang="tr-TR" sz="3200" dirty="0"/>
              <a:t> + 7,0 </a:t>
            </a:r>
          </a:p>
        </p:txBody>
      </p:sp>
    </p:spTree>
    <p:extLst>
      <p:ext uri="{BB962C8B-B14F-4D97-AF65-F5344CB8AC3E}">
        <p14:creationId xmlns:p14="http://schemas.microsoft.com/office/powerpoint/2010/main" val="47305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4000" b="1" smtClean="0">
                <a:solidFill>
                  <a:srgbClr val="FF0000"/>
                </a:solidFill>
              </a:rPr>
              <a:t>5. Net infiltrasyon süresi hesaplanır: </a:t>
            </a:r>
            <a:r>
              <a:rPr lang="tr-TR" altLang="tr-TR" sz="4000" smtClean="0">
                <a:solidFill>
                  <a:srgbClr val="FF0000"/>
                </a:solidFill>
              </a:rPr>
              <a:t/>
            </a:r>
            <a:br>
              <a:rPr lang="tr-TR" altLang="tr-TR" sz="4000" smtClean="0">
                <a:solidFill>
                  <a:srgbClr val="FF0000"/>
                </a:solidFill>
              </a:rPr>
            </a:br>
            <a:endParaRPr lang="tr-TR" altLang="tr-TR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131399"/>
              </p:ext>
            </p:extLst>
          </p:nvPr>
        </p:nvGraphicFramePr>
        <p:xfrm>
          <a:off x="755650" y="2420938"/>
          <a:ext cx="827949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enklem" r:id="rId3" imgW="3048000" imgH="508000" progId="Equation.3">
                  <p:embed/>
                </p:oleObj>
              </mc:Choice>
              <mc:Fallback>
                <p:oleObj name="Denklem" r:id="rId3" imgW="3048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827949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5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4000" b="1" smtClean="0">
                <a:solidFill>
                  <a:srgbClr val="FF0000"/>
                </a:solidFill>
              </a:rPr>
              <a:t>6. Tava eni belirlenir: </a:t>
            </a:r>
            <a:r>
              <a:rPr lang="tr-TR" altLang="tr-TR" sz="4000" smtClean="0">
                <a:solidFill>
                  <a:srgbClr val="FF0000"/>
                </a:solidFill>
              </a:rPr>
              <a:t/>
            </a:r>
            <a:br>
              <a:rPr lang="tr-TR" altLang="tr-TR" sz="4000" smtClean="0">
                <a:solidFill>
                  <a:srgbClr val="FF0000"/>
                </a:solidFill>
              </a:rPr>
            </a:b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1828800"/>
            <a:ext cx="11321143" cy="4302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3200" dirty="0" smtClean="0"/>
              <a:t>S ≤ % 1 ise Tava eni b ≈ 15 m civarında seçilir. % 0,2 &lt; % 1 olduğundan b=15.  Sulama doğrultusuna dik yönde </a:t>
            </a:r>
            <a:r>
              <a:rPr lang="tr-TR" altLang="tr-TR" sz="3200" dirty="0" smtClean="0">
                <a:solidFill>
                  <a:srgbClr val="FF0000"/>
                </a:solidFill>
              </a:rPr>
              <a:t>tarla parseli eni 200 m olduğundan tüm tavaların enini 15 m</a:t>
            </a:r>
            <a:r>
              <a:rPr lang="tr-TR" altLang="tr-TR" sz="3200" dirty="0" smtClean="0"/>
              <a:t> yapmak mümkün değildir. Bu durumda, parsel enine </a:t>
            </a:r>
            <a:r>
              <a:rPr lang="tr-TR" altLang="tr-TR" sz="3200" dirty="0" smtClean="0">
                <a:solidFill>
                  <a:srgbClr val="FF0000"/>
                </a:solidFill>
              </a:rPr>
              <a:t>13 tava </a:t>
            </a:r>
            <a:r>
              <a:rPr lang="tr-TR" altLang="tr-TR" sz="3200" dirty="0" smtClean="0"/>
              <a:t>yerleştirilerek tava enini </a:t>
            </a:r>
            <a:r>
              <a:rPr lang="tr-TR" altLang="tr-TR" sz="3200" dirty="0" smtClean="0">
                <a:solidFill>
                  <a:srgbClr val="FF0000"/>
                </a:solidFill>
              </a:rPr>
              <a:t>15,4 m ya da 14 tava </a:t>
            </a:r>
            <a:r>
              <a:rPr lang="tr-TR" altLang="tr-TR" sz="3200" dirty="0" smtClean="0"/>
              <a:t>yerleştirilerek tava enini </a:t>
            </a:r>
            <a:r>
              <a:rPr lang="tr-TR" altLang="tr-TR" sz="3200" dirty="0" smtClean="0">
                <a:solidFill>
                  <a:srgbClr val="FF0000"/>
                </a:solidFill>
              </a:rPr>
              <a:t>14,3 m</a:t>
            </a:r>
            <a:r>
              <a:rPr lang="tr-TR" altLang="tr-TR" sz="3200" dirty="0" smtClean="0"/>
              <a:t> almak gerekir. </a:t>
            </a:r>
          </a:p>
          <a:p>
            <a:pPr algn="just"/>
            <a:r>
              <a:rPr lang="tr-TR" altLang="tr-TR" sz="3200" dirty="0" smtClean="0"/>
              <a:t>Örnekte</a:t>
            </a:r>
            <a:r>
              <a:rPr lang="tr-TR" altLang="tr-TR" sz="3200" dirty="0" smtClean="0">
                <a:solidFill>
                  <a:srgbClr val="FF0000"/>
                </a:solidFill>
              </a:rPr>
              <a:t>, tava eni b = 14,3 m </a:t>
            </a:r>
            <a:r>
              <a:rPr lang="tr-TR" altLang="tr-TR" sz="3200" dirty="0" smtClean="0"/>
              <a:t>alınmıştır. </a:t>
            </a:r>
          </a:p>
        </p:txBody>
      </p:sp>
    </p:spTree>
    <p:extLst>
      <p:ext uri="{BB962C8B-B14F-4D97-AF65-F5344CB8AC3E}">
        <p14:creationId xmlns:p14="http://schemas.microsoft.com/office/powerpoint/2010/main" val="32817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4000" b="1" smtClean="0">
                <a:solidFill>
                  <a:srgbClr val="FF0000"/>
                </a:solidFill>
              </a:rPr>
              <a:t>7</a:t>
            </a:r>
            <a:r>
              <a:rPr lang="tr-TR" altLang="tr-TR" sz="3200" b="1" smtClean="0">
                <a:solidFill>
                  <a:srgbClr val="FF0000"/>
                </a:solidFill>
              </a:rPr>
              <a:t>. Maksimum birim tava debisi hesaplanır: </a:t>
            </a:r>
            <a:r>
              <a:rPr lang="tr-TR" altLang="tr-TR" sz="3200" smtClean="0">
                <a:solidFill>
                  <a:srgbClr val="FF0000"/>
                </a:solidFill>
              </a:rPr>
              <a:t/>
            </a:r>
            <a:br>
              <a:rPr lang="tr-TR" altLang="tr-TR" sz="3200" smtClean="0">
                <a:solidFill>
                  <a:srgbClr val="FF0000"/>
                </a:solidFill>
              </a:rPr>
            </a:br>
            <a:endParaRPr lang="tr-TR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3028" y="1828800"/>
            <a:ext cx="8229600" cy="4302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800" dirty="0" smtClean="0"/>
              <a:t>Sulanacak bitki yonca olduğundan; 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33122"/>
              </p:ext>
            </p:extLst>
          </p:nvPr>
        </p:nvGraphicFramePr>
        <p:xfrm>
          <a:off x="457200" y="2759529"/>
          <a:ext cx="84963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enklem" r:id="rId3" imgW="4013200" imgH="444500" progId="Equation.3">
                  <p:embed/>
                </p:oleObj>
              </mc:Choice>
              <mc:Fallback>
                <p:oleObj name="Denklem" r:id="rId3" imgW="40132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59529"/>
                        <a:ext cx="84963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6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89857"/>
            <a:ext cx="8229600" cy="1311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>
              <a:lnSpc>
                <a:spcPct val="80000"/>
              </a:lnSpc>
            </a:pPr>
            <a:r>
              <a:rPr lang="tr-TR" altLang="tr-TR" sz="3200" b="1" dirty="0" smtClean="0">
                <a:solidFill>
                  <a:srgbClr val="FF0000"/>
                </a:solidFill>
              </a:rPr>
              <a:t>8. Birim tava debisi ve tava uzunluğu saptanır:</a:t>
            </a:r>
            <a:r>
              <a:rPr lang="tr-TR" altLang="tr-TR" sz="3200" dirty="0" smtClean="0">
                <a:solidFill>
                  <a:srgbClr val="FF0000"/>
                </a:solidFill>
              </a:rPr>
              <a:t/>
            </a:r>
            <a:br>
              <a:rPr lang="tr-TR" altLang="tr-TR" sz="3200" dirty="0" smtClean="0">
                <a:solidFill>
                  <a:srgbClr val="FF0000"/>
                </a:solidFill>
              </a:rPr>
            </a:br>
            <a:endParaRPr lang="tr-TR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53142" y="1801132"/>
            <a:ext cx="9797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3200" b="1" dirty="0"/>
              <a:t>Alternatifler geliştirilirken aynı anda 1,2,3,…. Adet tavaya su verileceği koşullar dikkate alınır.</a:t>
            </a:r>
            <a:r>
              <a:rPr lang="tr-TR" altLang="tr-T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457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533400"/>
            <a:ext cx="868680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4000" b="1" i="1" smtClean="0">
                <a:solidFill>
                  <a:srgbClr val="FF0000"/>
                </a:solidFill>
              </a:rPr>
              <a:t/>
            </a:r>
            <a:br>
              <a:rPr lang="tr-TR" altLang="tr-TR" sz="4000" b="1" i="1" smtClean="0">
                <a:solidFill>
                  <a:srgbClr val="FF0000"/>
                </a:solidFill>
              </a:rPr>
            </a:br>
            <a:r>
              <a:rPr lang="tr-TR" altLang="tr-TR" sz="3600" b="1" i="1" smtClean="0">
                <a:solidFill>
                  <a:srgbClr val="FF0000"/>
                </a:solidFill>
              </a:rPr>
              <a:t>1. ALTERNATİF:</a:t>
            </a:r>
            <a:r>
              <a:rPr lang="tr-TR" altLang="tr-TR" sz="3600" smtClean="0">
                <a:solidFill>
                  <a:srgbClr val="FF0000"/>
                </a:solidFill>
              </a:rPr>
              <a:t> Aynı anda 1 tavaya su verilsin;</a:t>
            </a:r>
            <a:br>
              <a:rPr lang="tr-TR" altLang="tr-TR" sz="3600" smtClean="0">
                <a:solidFill>
                  <a:srgbClr val="FF0000"/>
                </a:solidFill>
              </a:rPr>
            </a:br>
            <a:endParaRPr lang="tr-TR" alt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01259" y="2177143"/>
            <a:ext cx="388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-"/>
            </a:pPr>
            <a:r>
              <a:rPr lang="en-US" altLang="tr-TR" sz="2400" b="1" dirty="0" err="1"/>
              <a:t>Tava</a:t>
            </a:r>
            <a:r>
              <a:rPr lang="en-US" altLang="tr-TR" sz="2400" b="1" dirty="0"/>
              <a:t> </a:t>
            </a:r>
            <a:r>
              <a:rPr lang="en-US" altLang="tr-TR" sz="2400" b="1" dirty="0" err="1"/>
              <a:t>debisi</a:t>
            </a:r>
            <a:r>
              <a:rPr lang="en-US" altLang="tr-TR" sz="2400" b="1" dirty="0"/>
              <a:t>; q = Q = 75 L/s</a:t>
            </a:r>
            <a:r>
              <a:rPr lang="en-US" altLang="tr-TR" sz="2400" dirty="0"/>
              <a:t>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09517"/>
              </p:ext>
            </p:extLst>
          </p:nvPr>
        </p:nvGraphicFramePr>
        <p:xfrm>
          <a:off x="1001259" y="2917372"/>
          <a:ext cx="84963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enklem" r:id="rId3" imgW="4610100" imgH="419100" progId="Equation.3">
                  <p:embed/>
                </p:oleObj>
              </mc:Choice>
              <mc:Fallback>
                <p:oleObj name="Denklem" r:id="rId3" imgW="46101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259" y="2917372"/>
                        <a:ext cx="84963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04887" y="4211059"/>
            <a:ext cx="3086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dirty="0" err="1"/>
              <a:t>q</a:t>
            </a:r>
            <a:r>
              <a:rPr lang="en-US" altLang="tr-TR" sz="2800" baseline="-25000" dirty="0" err="1"/>
              <a:t>u</a:t>
            </a:r>
            <a:r>
              <a:rPr lang="en-US" altLang="tr-TR" sz="2800" dirty="0" smtClean="0"/>
              <a:t>&lt;</a:t>
            </a:r>
            <a:r>
              <a:rPr lang="tr-TR" altLang="tr-TR" sz="2800" dirty="0" smtClean="0"/>
              <a:t> </a:t>
            </a:r>
            <a:r>
              <a:rPr lang="en-US" altLang="tr-TR" sz="2800" dirty="0" err="1" smtClean="0"/>
              <a:t>q</a:t>
            </a:r>
            <a:r>
              <a:rPr lang="en-US" altLang="tr-TR" sz="2800" baseline="-25000" dirty="0" err="1" smtClean="0"/>
              <a:t>umax</a:t>
            </a:r>
            <a:r>
              <a:rPr lang="en-US" altLang="tr-TR" sz="2800" dirty="0" smtClean="0"/>
              <a:t>  </a:t>
            </a:r>
            <a:r>
              <a:rPr lang="en-US" altLang="tr-TR" sz="2800" dirty="0"/>
              <a:t>UYGUN!</a:t>
            </a:r>
          </a:p>
        </p:txBody>
      </p:sp>
    </p:spTree>
    <p:extLst>
      <p:ext uri="{BB962C8B-B14F-4D97-AF65-F5344CB8AC3E}">
        <p14:creationId xmlns:p14="http://schemas.microsoft.com/office/powerpoint/2010/main" val="228944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smtClean="0">
                <a:solidFill>
                  <a:srgbClr val="FF0000"/>
                </a:solidFill>
              </a:rPr>
              <a:t>-Gecikme süresi;</a:t>
            </a:r>
            <a:endParaRPr lang="tr-TR" altLang="tr-TR" b="1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200" y="1676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b="1" dirty="0"/>
              <a:t>Eğer tava eğimi S &gt; 0,004 ise İhmal edilir. </a:t>
            </a:r>
          </a:p>
          <a:p>
            <a:r>
              <a:rPr lang="tr-TR" altLang="tr-TR" sz="2400" b="1" dirty="0"/>
              <a:t>Eğer tava eğimi S ≤ 0,004 ise </a:t>
            </a:r>
          </a:p>
          <a:p>
            <a:r>
              <a:rPr lang="tr-TR" altLang="tr-TR" sz="2400" b="1" dirty="0"/>
              <a:t>0,002 &lt; 0004</a:t>
            </a:r>
            <a:r>
              <a:rPr lang="tr-TR" altLang="tr-TR" sz="2400" dirty="0"/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57200" y="2876729"/>
            <a:ext cx="9971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tr-TR" sz="2800" dirty="0" err="1"/>
              <a:t>Yonca</a:t>
            </a:r>
            <a:r>
              <a:rPr lang="en-US" altLang="tr-TR" sz="2800" dirty="0"/>
              <a:t> vb. </a:t>
            </a:r>
            <a:r>
              <a:rPr lang="en-US" altLang="tr-TR" sz="2800" dirty="0" err="1"/>
              <a:t>yem</a:t>
            </a:r>
            <a:r>
              <a:rPr lang="en-US" altLang="tr-TR" sz="2800" dirty="0"/>
              <a:t> </a:t>
            </a:r>
            <a:r>
              <a:rPr lang="en-US" altLang="tr-TR" sz="2800" dirty="0" err="1"/>
              <a:t>bitkileri</a:t>
            </a:r>
            <a:r>
              <a:rPr lang="en-US" altLang="tr-TR" sz="2800" dirty="0"/>
              <a:t>, </a:t>
            </a:r>
            <a:r>
              <a:rPr lang="en-US" altLang="tr-TR" sz="2800" dirty="0" err="1"/>
              <a:t>elle</a:t>
            </a:r>
            <a:r>
              <a:rPr lang="en-US" altLang="tr-TR" sz="2800" dirty="0"/>
              <a:t> </a:t>
            </a:r>
            <a:r>
              <a:rPr lang="en-US" altLang="tr-TR" sz="2800" dirty="0" err="1"/>
              <a:t>serpilerek</a:t>
            </a:r>
            <a:r>
              <a:rPr lang="en-US" altLang="tr-TR" sz="2800" dirty="0"/>
              <a:t> </a:t>
            </a:r>
            <a:r>
              <a:rPr lang="en-US" altLang="tr-TR" sz="2800" dirty="0" err="1"/>
              <a:t>ekilmiş</a:t>
            </a:r>
            <a:r>
              <a:rPr lang="en-US" altLang="tr-TR" sz="2800" dirty="0"/>
              <a:t> </a:t>
            </a:r>
            <a:r>
              <a:rPr lang="en-US" altLang="tr-TR" sz="2800" dirty="0" err="1"/>
              <a:t>hububat</a:t>
            </a:r>
            <a:r>
              <a:rPr lang="en-US" altLang="tr-TR" sz="2800" dirty="0"/>
              <a:t> </a:t>
            </a:r>
            <a:r>
              <a:rPr lang="en-US" altLang="tr-TR" sz="2800" dirty="0" err="1"/>
              <a:t>ve</a:t>
            </a:r>
            <a:r>
              <a:rPr lang="en-US" altLang="tr-TR" sz="2800" dirty="0"/>
              <a:t> </a:t>
            </a:r>
            <a:r>
              <a:rPr lang="en-US" altLang="tr-TR" sz="2800" dirty="0" err="1"/>
              <a:t>benzer</a:t>
            </a:r>
            <a:r>
              <a:rPr lang="en-US" altLang="tr-TR" sz="2800" dirty="0"/>
              <a:t> </a:t>
            </a:r>
            <a:r>
              <a:rPr lang="en-US" altLang="tr-TR" sz="2800" dirty="0" err="1"/>
              <a:t>bitkiler</a:t>
            </a:r>
            <a:r>
              <a:rPr lang="en-US" altLang="tr-TR" sz="2800" dirty="0"/>
              <a:t> </a:t>
            </a:r>
            <a:r>
              <a:rPr lang="en-US" altLang="tr-TR" sz="2800" dirty="0" err="1"/>
              <a:t>için</a:t>
            </a:r>
            <a:r>
              <a:rPr lang="en-US" altLang="tr-TR" sz="2800" dirty="0"/>
              <a:t> n= 0,15 (</a:t>
            </a:r>
            <a:r>
              <a:rPr lang="en-US" altLang="tr-TR" sz="2800" dirty="0" err="1"/>
              <a:t>Çizelge</a:t>
            </a:r>
            <a:r>
              <a:rPr lang="en-US" altLang="tr-TR" sz="2800" dirty="0"/>
              <a:t> 6).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22617"/>
              </p:ext>
            </p:extLst>
          </p:nvPr>
        </p:nvGraphicFramePr>
        <p:xfrm>
          <a:off x="457200" y="4448856"/>
          <a:ext cx="9971314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enklem" r:id="rId3" imgW="5143500" imgH="990600" progId="Equation.3">
                  <p:embed/>
                </p:oleObj>
              </mc:Choice>
              <mc:Fallback>
                <p:oleObj name="Denklem" r:id="rId3" imgW="5143500" imgH="990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8856"/>
                        <a:ext cx="9971314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4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97127" y="593080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dirty="0"/>
              <a:t>- Ta = </a:t>
            </a:r>
            <a:r>
              <a:rPr lang="en-US" altLang="tr-TR" sz="2400" dirty="0" err="1"/>
              <a:t>Tn</a:t>
            </a:r>
            <a:r>
              <a:rPr lang="en-US" altLang="tr-TR" sz="2400" dirty="0"/>
              <a:t> - TL 	= 467 – 6 = 461 </a:t>
            </a:r>
            <a:r>
              <a:rPr lang="en-US" altLang="tr-TR" sz="2400" dirty="0" err="1"/>
              <a:t>dak</a:t>
            </a:r>
            <a:r>
              <a:rPr lang="en-US" altLang="tr-TR" sz="2400" dirty="0"/>
              <a:t> ≈ 8 h 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58315"/>
              </p:ext>
            </p:extLst>
          </p:nvPr>
        </p:nvGraphicFramePr>
        <p:xfrm>
          <a:off x="827088" y="1548720"/>
          <a:ext cx="691356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enklem" r:id="rId3" imgW="3073400" imgH="431800" progId="Equation.3">
                  <p:embed/>
                </p:oleObj>
              </mc:Choice>
              <mc:Fallback>
                <p:oleObj name="Denklem" r:id="rId3" imgW="30734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48720"/>
                        <a:ext cx="6913562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/>
          <p:cNvSpPr/>
          <p:nvPr/>
        </p:nvSpPr>
        <p:spPr>
          <a:xfrm>
            <a:off x="827087" y="2644810"/>
            <a:ext cx="10864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tr-TR" sz="2400" dirty="0" err="1"/>
              <a:t>Sulama</a:t>
            </a:r>
            <a:r>
              <a:rPr lang="en-US" altLang="tr-TR" sz="2400" dirty="0"/>
              <a:t> </a:t>
            </a:r>
            <a:r>
              <a:rPr lang="en-US" altLang="tr-TR" sz="2400" dirty="0" err="1"/>
              <a:t>doğrultusundaki</a:t>
            </a:r>
            <a:r>
              <a:rPr lang="en-US" altLang="tr-TR" sz="2400" dirty="0"/>
              <a:t> </a:t>
            </a:r>
            <a:r>
              <a:rPr lang="en-US" altLang="tr-TR" sz="2400" dirty="0" err="1"/>
              <a:t>arazi</a:t>
            </a:r>
            <a:r>
              <a:rPr lang="en-US" altLang="tr-TR" sz="2400" dirty="0"/>
              <a:t> </a:t>
            </a:r>
            <a:r>
              <a:rPr lang="en-US" altLang="tr-TR" sz="2400" dirty="0" err="1"/>
              <a:t>uzunluğu</a:t>
            </a:r>
            <a:r>
              <a:rPr lang="en-US" altLang="tr-TR" sz="2400" dirty="0"/>
              <a:t> 400 m </a:t>
            </a:r>
            <a:r>
              <a:rPr lang="en-US" altLang="tr-TR" sz="2400" dirty="0" err="1"/>
              <a:t>olduğundan</a:t>
            </a:r>
            <a:r>
              <a:rPr lang="en-US" altLang="tr-TR" sz="2400" dirty="0"/>
              <a:t> </a:t>
            </a:r>
            <a:r>
              <a:rPr lang="en-US" altLang="tr-TR" sz="2400" dirty="0" err="1"/>
              <a:t>ve</a:t>
            </a:r>
            <a:r>
              <a:rPr lang="en-US" altLang="tr-TR" sz="2400" dirty="0"/>
              <a:t> </a:t>
            </a:r>
            <a:r>
              <a:rPr lang="en-US" altLang="tr-TR" sz="2400" dirty="0" err="1"/>
              <a:t>tava</a:t>
            </a:r>
            <a:r>
              <a:rPr lang="en-US" altLang="tr-TR" sz="2400" dirty="0"/>
              <a:t> </a:t>
            </a:r>
            <a:r>
              <a:rPr lang="en-US" altLang="tr-TR" sz="2400" dirty="0" err="1"/>
              <a:t>uzunluğu</a:t>
            </a:r>
            <a:r>
              <a:rPr lang="en-US" altLang="tr-TR" sz="2400" dirty="0"/>
              <a:t> </a:t>
            </a:r>
            <a:r>
              <a:rPr lang="en-US" altLang="tr-TR" sz="2400" dirty="0" err="1"/>
              <a:t>maksimum</a:t>
            </a:r>
            <a:r>
              <a:rPr lang="en-US" altLang="tr-TR" sz="2400" dirty="0"/>
              <a:t> </a:t>
            </a:r>
            <a:r>
              <a:rPr lang="en-US" altLang="tr-TR" sz="2400" dirty="0" err="1"/>
              <a:t>akış</a:t>
            </a:r>
            <a:r>
              <a:rPr lang="en-US" altLang="tr-TR" sz="2400" dirty="0"/>
              <a:t> </a:t>
            </a:r>
            <a:r>
              <a:rPr lang="en-US" altLang="tr-TR" sz="2400" dirty="0" err="1"/>
              <a:t>uzunluğundan</a:t>
            </a:r>
            <a:r>
              <a:rPr lang="en-US" altLang="tr-TR" sz="2400" dirty="0"/>
              <a:t> </a:t>
            </a:r>
            <a:r>
              <a:rPr lang="en-US" altLang="tr-TR" sz="2400" dirty="0" err="1"/>
              <a:t>fazla</a:t>
            </a:r>
            <a:r>
              <a:rPr lang="en-US" altLang="tr-TR" sz="2400" dirty="0"/>
              <a:t> </a:t>
            </a:r>
            <a:r>
              <a:rPr lang="en-US" altLang="tr-TR" sz="2400" dirty="0" err="1"/>
              <a:t>olamayacağından</a:t>
            </a:r>
            <a:r>
              <a:rPr lang="en-US" altLang="tr-TR" sz="2400" dirty="0"/>
              <a:t> </a:t>
            </a:r>
            <a:r>
              <a:rPr lang="en-US" altLang="tr-TR" sz="2400" dirty="0" err="1"/>
              <a:t>bu</a:t>
            </a:r>
            <a:r>
              <a:rPr lang="en-US" altLang="tr-TR" sz="2400" dirty="0"/>
              <a:t> </a:t>
            </a:r>
            <a:r>
              <a:rPr lang="en-US" altLang="tr-TR" sz="2400" dirty="0" err="1"/>
              <a:t>arazi</a:t>
            </a:r>
            <a:r>
              <a:rPr lang="en-US" altLang="tr-TR" sz="2400" dirty="0"/>
              <a:t> </a:t>
            </a:r>
            <a:r>
              <a:rPr lang="en-US" altLang="tr-TR" sz="2400" dirty="0" err="1"/>
              <a:t>kenarı</a:t>
            </a:r>
            <a:r>
              <a:rPr lang="en-US" altLang="tr-TR" sz="2400" dirty="0"/>
              <a:t> </a:t>
            </a:r>
            <a:r>
              <a:rPr lang="en-US" altLang="tr-TR" sz="2400" dirty="0" err="1"/>
              <a:t>boyunca</a:t>
            </a:r>
            <a:r>
              <a:rPr lang="en-US" altLang="tr-TR" sz="2400" dirty="0"/>
              <a:t> 1 </a:t>
            </a:r>
            <a:r>
              <a:rPr lang="en-US" altLang="tr-TR" sz="2400" dirty="0" err="1"/>
              <a:t>adet</a:t>
            </a:r>
            <a:r>
              <a:rPr lang="en-US" altLang="tr-TR" sz="2400" dirty="0"/>
              <a:t> </a:t>
            </a:r>
            <a:r>
              <a:rPr lang="en-US" altLang="tr-TR" sz="2400" dirty="0" err="1"/>
              <a:t>tava</a:t>
            </a:r>
            <a:r>
              <a:rPr lang="en-US" altLang="tr-TR" sz="2400" dirty="0"/>
              <a:t> </a:t>
            </a:r>
            <a:r>
              <a:rPr lang="en-US" altLang="tr-TR" sz="2400" dirty="0" err="1"/>
              <a:t>yerleştirilir</a:t>
            </a:r>
            <a:r>
              <a:rPr lang="en-US" altLang="tr-TR" sz="2400" dirty="0"/>
              <a:t> </a:t>
            </a:r>
            <a:r>
              <a:rPr lang="en-US" altLang="tr-TR" sz="2400" dirty="0" err="1"/>
              <a:t>ve</a:t>
            </a:r>
            <a:r>
              <a:rPr lang="en-US" altLang="tr-TR" sz="2400" dirty="0"/>
              <a:t> </a:t>
            </a:r>
            <a:r>
              <a:rPr lang="en-US" altLang="tr-TR" sz="2400" dirty="0" err="1"/>
              <a:t>tava</a:t>
            </a:r>
            <a:r>
              <a:rPr lang="en-US" altLang="tr-TR" sz="2400" dirty="0"/>
              <a:t> </a:t>
            </a:r>
            <a:r>
              <a:rPr lang="en-US" altLang="tr-TR" sz="2400" dirty="0" err="1"/>
              <a:t>uzunluğu</a:t>
            </a:r>
            <a:r>
              <a:rPr lang="en-US" altLang="tr-TR" sz="2400" dirty="0"/>
              <a:t>;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27087" y="4603977"/>
            <a:ext cx="3959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dirty="0"/>
              <a:t> L = 400 m &lt; L max </a:t>
            </a:r>
          </a:p>
        </p:txBody>
      </p:sp>
    </p:spTree>
    <p:extLst>
      <p:ext uri="{BB962C8B-B14F-4D97-AF65-F5344CB8AC3E}">
        <p14:creationId xmlns:p14="http://schemas.microsoft.com/office/powerpoint/2010/main" val="16178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i="1" smtClean="0">
                <a:solidFill>
                  <a:srgbClr val="FF0000"/>
                </a:solidFill>
              </a:rPr>
              <a:t>SONUÇ;</a:t>
            </a:r>
            <a:endParaRPr lang="tr-TR" altLang="tr-TR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199" y="1676400"/>
            <a:ext cx="10384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b="1" dirty="0"/>
              <a:t>***Arazide toplam 14 tava vardır. Günde 2 tava sulanır, dolayısıyla sulama 7 günde biter.</a:t>
            </a:r>
            <a:r>
              <a:rPr lang="tr-TR" altLang="tr-T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60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2965" y="815977"/>
            <a:ext cx="11240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tr-TR" sz="2400" dirty="0" smtClean="0">
                <a:latin typeface="Comic Sans MS" panose="030F0702030302020204" pitchFamily="66" charset="0"/>
              </a:rPr>
              <a:t>Toprak Özellikleri: </a:t>
            </a:r>
          </a:p>
          <a:p>
            <a:pPr algn="just">
              <a:lnSpc>
                <a:spcPct val="120000"/>
              </a:lnSpc>
            </a:pPr>
            <a:r>
              <a:rPr lang="tr-TR" altLang="tr-TR" sz="2400" dirty="0" smtClean="0">
                <a:latin typeface="Comic Sans MS" panose="030F0702030302020204" pitchFamily="66" charset="0"/>
              </a:rPr>
              <a:t>	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Uzun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tava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sulama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yöntemi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ancak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alma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hızı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nispeten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düşük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kullanılabilir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tutma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kapasitesi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yüksek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topraklarda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uygulanabilir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.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Tava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sulama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yönteminde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olduğu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gibi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alma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hızı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yüksek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hafif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bünyeli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topraklarla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kaymak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tabakası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bağlama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özelliğindeki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ağır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bünyel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i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topraklarda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kullanılmaz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.</a:t>
            </a:r>
            <a:endParaRPr lang="tr-TR" altLang="tr-TR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</a:pPr>
            <a:endParaRPr lang="tr-TR" altLang="tr-TR" sz="24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tr-TR" altLang="tr-TR" sz="2400" dirty="0" smtClean="0">
                <a:latin typeface="Comic Sans MS" panose="030F0702030302020204" pitchFamily="66" charset="0"/>
              </a:rPr>
              <a:t>Topografya Özellikleri: </a:t>
            </a:r>
          </a:p>
          <a:p>
            <a:pPr algn="just">
              <a:lnSpc>
                <a:spcPct val="120000"/>
              </a:lnSpc>
            </a:pPr>
            <a:r>
              <a:rPr lang="tr-TR" altLang="tr-TR" sz="2400" dirty="0" smtClean="0">
                <a:latin typeface="Comic Sans MS" panose="030F0702030302020204" pitchFamily="66" charset="0"/>
              </a:rPr>
              <a:t>	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S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ulama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doğrultusuna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dik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yönde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başka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bir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deyişle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tava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eni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boyunca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arazinin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eğimsiz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olması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gerekir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.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Sulama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doğrultusunda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eğimin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% 3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’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ü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aşması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istenmez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. Bu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nedenle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uzun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tava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sulama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yönteminde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özel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arazi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tesviyesi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yapılır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.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Bunun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için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tavalar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oluşturulduktan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sonra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, her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tava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eni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boyunca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eğimsiz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olacak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biçimde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ince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tesviye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makineleri</a:t>
            </a:r>
            <a:r>
              <a:rPr lang="tr-TR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ile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 smtClean="0">
                <a:latin typeface="Comic Sans MS" panose="030F0702030302020204" pitchFamily="66" charset="0"/>
              </a:rPr>
              <a:t>düzeltilir</a:t>
            </a:r>
            <a:r>
              <a:rPr lang="en-US" altLang="tr-TR" sz="20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640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3600" b="1" i="1" dirty="0" smtClean="0">
                <a:solidFill>
                  <a:srgbClr val="FF0000"/>
                </a:solidFill>
              </a:rPr>
              <a:t>2.ALTERNATİF:</a:t>
            </a:r>
            <a:r>
              <a:rPr lang="tr-TR" altLang="tr-TR" sz="3600" dirty="0" smtClean="0">
                <a:solidFill>
                  <a:srgbClr val="FF0000"/>
                </a:solidFill>
              </a:rPr>
              <a:t> Aynı anda 2 tavaya su verilsin;</a:t>
            </a:r>
            <a:r>
              <a:rPr lang="tr-TR" altLang="tr-TR" sz="2800" dirty="0" smtClean="0">
                <a:solidFill>
                  <a:srgbClr val="FF0000"/>
                </a:solidFill>
              </a:rPr>
              <a:t/>
            </a:r>
            <a:br>
              <a:rPr lang="tr-TR" altLang="tr-TR" sz="2800" dirty="0" smtClean="0">
                <a:solidFill>
                  <a:srgbClr val="FF0000"/>
                </a:solidFill>
              </a:rPr>
            </a:br>
            <a:endParaRPr lang="tr-TR" altLang="tr-TR" sz="28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6635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b="1" dirty="0" smtClean="0">
                <a:solidFill>
                  <a:schemeClr val="tx1"/>
                </a:solidFill>
              </a:rPr>
              <a:t>Tava debisi; q/2 = Q/2 = 75/2 = 37,5 L/s</a:t>
            </a:r>
            <a:r>
              <a:rPr lang="tr-TR" altLang="tr-TR" sz="32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29669"/>
              </p:ext>
            </p:extLst>
          </p:nvPr>
        </p:nvGraphicFramePr>
        <p:xfrm>
          <a:off x="606425" y="2636838"/>
          <a:ext cx="995271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enklem" r:id="rId3" imgW="4546440" imgH="419040" progId="Equation.3">
                  <p:embed/>
                </p:oleObj>
              </mc:Choice>
              <mc:Fallback>
                <p:oleObj name="Denklem" r:id="rId3" imgW="45464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636838"/>
                        <a:ext cx="9952718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6425" y="3851603"/>
            <a:ext cx="345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dirty="0" err="1" smtClean="0"/>
              <a:t>qu</a:t>
            </a:r>
            <a:r>
              <a:rPr lang="tr-TR" altLang="tr-TR" sz="2800" dirty="0" smtClean="0"/>
              <a:t> </a:t>
            </a:r>
            <a:r>
              <a:rPr lang="en-US" altLang="tr-TR" sz="2800" dirty="0" smtClean="0"/>
              <a:t>&lt;</a:t>
            </a:r>
            <a:r>
              <a:rPr lang="en-US" altLang="tr-TR" sz="2800" dirty="0" err="1" smtClean="0"/>
              <a:t>qumax</a:t>
            </a:r>
            <a:r>
              <a:rPr lang="en-US" altLang="tr-TR" sz="2800" dirty="0" smtClean="0"/>
              <a:t>  </a:t>
            </a:r>
            <a:r>
              <a:rPr lang="en-US" altLang="tr-TR" sz="2800" dirty="0"/>
              <a:t>UYGUN</a:t>
            </a:r>
            <a:r>
              <a:rPr lang="en-US" altLang="tr-TR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35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smtClean="0">
                <a:solidFill>
                  <a:srgbClr val="FF0000"/>
                </a:solidFill>
              </a:rPr>
              <a:t>Gecikme süresi;</a:t>
            </a:r>
            <a:endParaRPr lang="tr-TR" altLang="tr-TR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487140"/>
            <a:ext cx="66197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b="1" dirty="0" err="1"/>
              <a:t>Eğer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tava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eğimi</a:t>
            </a:r>
            <a:r>
              <a:rPr lang="en-US" altLang="tr-TR" sz="2800" b="1" dirty="0"/>
              <a:t> S &gt; 0,004 </a:t>
            </a:r>
            <a:r>
              <a:rPr lang="en-US" altLang="tr-TR" sz="2800" b="1" dirty="0" err="1"/>
              <a:t>ise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İhmal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edilir</a:t>
            </a:r>
            <a:r>
              <a:rPr lang="en-US" altLang="tr-TR" sz="2800" b="1" dirty="0"/>
              <a:t>. </a:t>
            </a:r>
            <a:endParaRPr lang="en-US" altLang="tr-TR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b="1" dirty="0" err="1"/>
              <a:t>Eğer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tava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eğimi</a:t>
            </a:r>
            <a:r>
              <a:rPr lang="en-US" altLang="tr-TR" sz="2800" b="1" dirty="0"/>
              <a:t> S ≤ 0,004 </a:t>
            </a:r>
            <a:r>
              <a:rPr lang="en-US" altLang="tr-TR" sz="2800" b="1" dirty="0" err="1"/>
              <a:t>ise</a:t>
            </a:r>
            <a:r>
              <a:rPr lang="en-US" altLang="tr-TR" sz="2800" b="1" dirty="0"/>
              <a:t> </a:t>
            </a:r>
            <a:endParaRPr lang="en-US" altLang="tr-TR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b="1" dirty="0"/>
              <a:t>0,002 &lt; 0004</a:t>
            </a:r>
            <a:r>
              <a:rPr lang="en-US" altLang="tr-TR" sz="2800" dirty="0"/>
              <a:t>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85741"/>
              </p:ext>
            </p:extLst>
          </p:nvPr>
        </p:nvGraphicFramePr>
        <p:xfrm>
          <a:off x="611188" y="2924175"/>
          <a:ext cx="922949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enklem" r:id="rId3" imgW="5105400" imgH="990600" progId="Equation.3">
                  <p:embed/>
                </p:oleObj>
              </mc:Choice>
              <mc:Fallback>
                <p:oleObj name="Denklem" r:id="rId3" imgW="5105400" imgH="990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4175"/>
                        <a:ext cx="922949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188" y="4292600"/>
            <a:ext cx="444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/>
              <a:t>- Ta = Tn - TL 	= 467 – 5 = 462 dak ≈ 8 h 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70578"/>
              </p:ext>
            </p:extLst>
          </p:nvPr>
        </p:nvGraphicFramePr>
        <p:xfrm>
          <a:off x="809625" y="4735513"/>
          <a:ext cx="78771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enklem" r:id="rId5" imgW="2946240" imgH="419040" progId="Equation.3">
                  <p:embed/>
                </p:oleObj>
              </mc:Choice>
              <mc:Fallback>
                <p:oleObj name="Denklem" r:id="rId5" imgW="294624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4735513"/>
                        <a:ext cx="7877175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87827" y="1219200"/>
            <a:ext cx="11234057" cy="2463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3200" dirty="0" smtClean="0">
                <a:solidFill>
                  <a:schemeClr val="tx1"/>
                </a:solidFill>
              </a:rPr>
              <a:t>Sulama doğrultusundaki arazi uzunluğu 400 m olduğundan ve tava uzunluğu maksimum akış uzunluğundan fazla olamayacağından bu arazi kenarı boyunca 1 adet tava yerleştirilir ve tava uzunluğu;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17159" y="3683000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dirty="0"/>
              <a:t> L = 400 m &lt; L max </a:t>
            </a:r>
          </a:p>
        </p:txBody>
      </p:sp>
    </p:spTree>
    <p:extLst>
      <p:ext uri="{BB962C8B-B14F-4D97-AF65-F5344CB8AC3E}">
        <p14:creationId xmlns:p14="http://schemas.microsoft.com/office/powerpoint/2010/main" val="10936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i="1" smtClean="0">
                <a:solidFill>
                  <a:srgbClr val="FF0000"/>
                </a:solidFill>
              </a:rPr>
              <a:t>SONUÇ;</a:t>
            </a:r>
            <a:endParaRPr lang="tr-TR" altLang="tr-TR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199" y="1676400"/>
            <a:ext cx="10776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3200" b="1" dirty="0"/>
              <a:t>***Arazide toplam 14 tava vardır. Günde 4 tava sulanır, dolayısıyla sulama 4 günde biter.</a:t>
            </a:r>
            <a:r>
              <a:rPr lang="tr-TR" altLang="tr-T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662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3600" b="1" i="1" dirty="0" smtClean="0">
                <a:solidFill>
                  <a:srgbClr val="FF0000"/>
                </a:solidFill>
              </a:rPr>
              <a:t>3. ALTERNATİF:</a:t>
            </a:r>
            <a:r>
              <a:rPr lang="tr-TR" altLang="tr-TR" sz="3600" dirty="0" smtClean="0">
                <a:solidFill>
                  <a:srgbClr val="FF0000"/>
                </a:solidFill>
              </a:rPr>
              <a:t> Aynı anda 3 tavaya su verilsin</a:t>
            </a:r>
            <a:r>
              <a:rPr lang="tr-TR" altLang="tr-TR" sz="2800" dirty="0" smtClean="0">
                <a:solidFill>
                  <a:srgbClr val="FF0000"/>
                </a:solidFill>
              </a:rPr>
              <a:t>;</a:t>
            </a:r>
            <a:br>
              <a:rPr lang="tr-TR" altLang="tr-TR" sz="2800" dirty="0" smtClean="0">
                <a:solidFill>
                  <a:srgbClr val="FF0000"/>
                </a:solidFill>
              </a:rPr>
            </a:br>
            <a:endParaRPr lang="tr-TR" altLang="tr-TR" sz="28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8080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b="1" dirty="0" smtClean="0">
                <a:solidFill>
                  <a:schemeClr val="tx1"/>
                </a:solidFill>
              </a:rPr>
              <a:t>Tava debisi; q/3 = Q/3 = 75/3 = 25 L/s</a:t>
            </a:r>
            <a:r>
              <a:rPr lang="tr-TR" altLang="tr-TR" sz="32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800081"/>
              </p:ext>
            </p:extLst>
          </p:nvPr>
        </p:nvGraphicFramePr>
        <p:xfrm>
          <a:off x="900113" y="2924175"/>
          <a:ext cx="9593716" cy="86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enklem" r:id="rId3" imgW="4572000" imgH="419100" progId="Equation.3">
                  <p:embed/>
                </p:oleObj>
              </mc:Choice>
              <mc:Fallback>
                <p:oleObj name="Denklem" r:id="rId3" imgW="45720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24175"/>
                        <a:ext cx="9593716" cy="864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00113" y="4301028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dirty="0" err="1" smtClean="0"/>
              <a:t>qu</a:t>
            </a:r>
            <a:r>
              <a:rPr lang="tr-TR" altLang="tr-TR" sz="2400" dirty="0" smtClean="0"/>
              <a:t> </a:t>
            </a:r>
            <a:r>
              <a:rPr lang="en-US" altLang="tr-TR" sz="2400" dirty="0" smtClean="0"/>
              <a:t>&lt;</a:t>
            </a:r>
            <a:r>
              <a:rPr lang="tr-TR" altLang="tr-TR" sz="2400" dirty="0" smtClean="0"/>
              <a:t> </a:t>
            </a:r>
            <a:r>
              <a:rPr lang="en-US" altLang="tr-TR" sz="2400" dirty="0" err="1" smtClean="0"/>
              <a:t>qumax</a:t>
            </a:r>
            <a:r>
              <a:rPr lang="en-US" altLang="tr-TR" sz="2400" dirty="0" smtClean="0"/>
              <a:t>  </a:t>
            </a:r>
            <a:r>
              <a:rPr lang="en-US" altLang="tr-TR" sz="2400" dirty="0"/>
              <a:t>UYGUN!</a:t>
            </a:r>
          </a:p>
        </p:txBody>
      </p:sp>
    </p:spTree>
    <p:extLst>
      <p:ext uri="{BB962C8B-B14F-4D97-AF65-F5344CB8AC3E}">
        <p14:creationId xmlns:p14="http://schemas.microsoft.com/office/powerpoint/2010/main" val="11935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smtClean="0">
                <a:solidFill>
                  <a:srgbClr val="FF0000"/>
                </a:solidFill>
              </a:rPr>
              <a:t>Gecikme süresi;</a:t>
            </a:r>
            <a:endParaRPr lang="tr-TR" altLang="tr-TR" b="1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200" y="150865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tr-TR" sz="2800" b="1" dirty="0" err="1"/>
              <a:t>Eğer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tava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eğimi</a:t>
            </a:r>
            <a:r>
              <a:rPr lang="en-US" altLang="tr-TR" sz="2800" b="1" dirty="0"/>
              <a:t> S &gt; 0,004 </a:t>
            </a:r>
            <a:r>
              <a:rPr lang="en-US" altLang="tr-TR" sz="2800" b="1" dirty="0" err="1"/>
              <a:t>ise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İhmal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edilir</a:t>
            </a:r>
            <a:r>
              <a:rPr lang="en-US" altLang="tr-TR" sz="2800" b="1" dirty="0"/>
              <a:t>. </a:t>
            </a:r>
            <a:endParaRPr lang="en-US" altLang="tr-TR" sz="2800" dirty="0"/>
          </a:p>
          <a:p>
            <a:pPr>
              <a:spcBef>
                <a:spcPct val="0"/>
              </a:spcBef>
            </a:pPr>
            <a:r>
              <a:rPr lang="en-US" altLang="tr-TR" sz="2800" b="1" dirty="0" err="1"/>
              <a:t>Eğer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tava</a:t>
            </a:r>
            <a:r>
              <a:rPr lang="en-US" altLang="tr-TR" sz="2800" b="1" dirty="0"/>
              <a:t> </a:t>
            </a:r>
            <a:r>
              <a:rPr lang="en-US" altLang="tr-TR" sz="2800" b="1" dirty="0" err="1"/>
              <a:t>eğimi</a:t>
            </a:r>
            <a:r>
              <a:rPr lang="en-US" altLang="tr-TR" sz="2800" b="1" dirty="0"/>
              <a:t> S ≤ 0,004 </a:t>
            </a:r>
            <a:r>
              <a:rPr lang="en-US" altLang="tr-TR" sz="2800" b="1" dirty="0" err="1"/>
              <a:t>ise</a:t>
            </a:r>
            <a:r>
              <a:rPr lang="en-US" altLang="tr-TR" sz="2800" b="1" dirty="0"/>
              <a:t> </a:t>
            </a:r>
            <a:endParaRPr lang="tr-TR" altLang="tr-TR" sz="2800" b="1" dirty="0"/>
          </a:p>
          <a:p>
            <a:pPr>
              <a:spcBef>
                <a:spcPct val="0"/>
              </a:spcBef>
            </a:pPr>
            <a:r>
              <a:rPr lang="tr-TR" altLang="tr-TR" sz="2800" b="1" dirty="0"/>
              <a:t>0,002 &lt; 0004</a:t>
            </a:r>
            <a:r>
              <a:rPr lang="tr-TR" altLang="tr-TR" sz="2800" dirty="0"/>
              <a:t>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66129"/>
              </p:ext>
            </p:extLst>
          </p:nvPr>
        </p:nvGraphicFramePr>
        <p:xfrm>
          <a:off x="539750" y="2963863"/>
          <a:ext cx="1012825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enklem" r:id="rId3" imgW="5105400" imgH="990600" progId="Equation.3">
                  <p:embed/>
                </p:oleObj>
              </mc:Choice>
              <mc:Fallback>
                <p:oleObj name="Denklem" r:id="rId3" imgW="5105400" imgH="990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63863"/>
                        <a:ext cx="10128250" cy="152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0113" y="450850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dirty="0"/>
              <a:t>- Ta = </a:t>
            </a:r>
            <a:r>
              <a:rPr lang="en-US" altLang="tr-TR" sz="2400" dirty="0" err="1"/>
              <a:t>Tn</a:t>
            </a:r>
            <a:r>
              <a:rPr lang="en-US" altLang="tr-TR" sz="2400" dirty="0"/>
              <a:t> - TL 	= 467 – 5 = 462 </a:t>
            </a:r>
            <a:r>
              <a:rPr lang="en-US" altLang="tr-TR" sz="2400" dirty="0" err="1"/>
              <a:t>dak</a:t>
            </a:r>
            <a:r>
              <a:rPr lang="en-US" altLang="tr-TR" sz="2400" dirty="0"/>
              <a:t> ≈ 8 h 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84123"/>
              </p:ext>
            </p:extLst>
          </p:nvPr>
        </p:nvGraphicFramePr>
        <p:xfrm>
          <a:off x="755649" y="5300663"/>
          <a:ext cx="925920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enklem" r:id="rId5" imgW="3086100" imgH="431800" progId="Equation.3">
                  <p:embed/>
                </p:oleObj>
              </mc:Choice>
              <mc:Fallback>
                <p:oleObj name="Denklem" r:id="rId5" imgW="30861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49" y="5300663"/>
                        <a:ext cx="9259207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8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3143" y="651693"/>
            <a:ext cx="10450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800" dirty="0"/>
              <a:t>Sulama doğrultusundaki arazi uzunluğu 400 m olduğundan ve tava uzunluğu maksimum akış uzunluğundan fazla olamayacağından bu arazi kenarı boyunca 2 adet tava yerleştirilir ve tava uzunluğu;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19150" y="2993118"/>
            <a:ext cx="272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dirty="0"/>
              <a:t> L = 200 m &lt; L max </a:t>
            </a:r>
          </a:p>
        </p:txBody>
      </p:sp>
    </p:spTree>
    <p:extLst>
      <p:ext uri="{BB962C8B-B14F-4D97-AF65-F5344CB8AC3E}">
        <p14:creationId xmlns:p14="http://schemas.microsoft.com/office/powerpoint/2010/main" val="6914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i="1" smtClean="0">
                <a:solidFill>
                  <a:srgbClr val="FF0000"/>
                </a:solidFill>
              </a:rPr>
              <a:t>SONUÇ;</a:t>
            </a:r>
            <a:endParaRPr lang="tr-TR" altLang="tr-TR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199" y="1676400"/>
            <a:ext cx="104067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altLang="tr-TR" sz="3200" b="1" dirty="0"/>
              <a:t>***Arazide toplam 28 tava vardır. Günde 6 tava sulanır, dolayısıyla sulama 5 günde biter.</a:t>
            </a:r>
            <a:r>
              <a:rPr lang="tr-TR" altLang="tr-TR" sz="3200" dirty="0"/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57198" y="3192921"/>
            <a:ext cx="9514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tr-TR" sz="3200" b="1" dirty="0">
                <a:solidFill>
                  <a:srgbClr val="FF0000"/>
                </a:solidFill>
              </a:rPr>
              <a:t>Bu </a:t>
            </a:r>
            <a:r>
              <a:rPr lang="en-US" altLang="tr-TR" sz="3200" b="1" dirty="0" err="1">
                <a:solidFill>
                  <a:srgbClr val="FF0000"/>
                </a:solidFill>
              </a:rPr>
              <a:t>alternatifte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tava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uzunluğu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azaldığı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için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bir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sonraki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alternatife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geçmek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uygun</a:t>
            </a:r>
            <a:r>
              <a:rPr lang="en-US" altLang="tr-TR" sz="3200" b="1" dirty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>
                <a:solidFill>
                  <a:srgbClr val="FF0000"/>
                </a:solidFill>
              </a:rPr>
              <a:t>değildir</a:t>
            </a:r>
            <a:r>
              <a:rPr lang="en-US" altLang="tr-TR" sz="3200" b="1" dirty="0">
                <a:solidFill>
                  <a:srgbClr val="FF0000"/>
                </a:solidFill>
              </a:rPr>
              <a:t>.</a:t>
            </a:r>
            <a:r>
              <a:rPr lang="en-US" altLang="tr-TR" sz="32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900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b="1" i="1" u="sng" smtClean="0">
                <a:solidFill>
                  <a:srgbClr val="FF0000"/>
                </a:solidFill>
              </a:rPr>
              <a:t>Alternatif seçimi;</a:t>
            </a:r>
            <a:r>
              <a:rPr lang="tr-TR" altLang="tr-TR" sz="4000" smtClean="0">
                <a:solidFill>
                  <a:srgbClr val="FF0000"/>
                </a:solidFill>
              </a:rPr>
              <a:t/>
            </a:r>
            <a:br>
              <a:rPr lang="tr-TR" altLang="tr-TR" sz="4000" smtClean="0">
                <a:solidFill>
                  <a:srgbClr val="FF0000"/>
                </a:solidFill>
              </a:rPr>
            </a:b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11212286" cy="4302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dirty="0" smtClean="0">
                <a:solidFill>
                  <a:schemeClr val="tx1"/>
                </a:solidFill>
              </a:rPr>
              <a:t>Dikkate alınacak unsurlar; </a:t>
            </a:r>
          </a:p>
          <a:p>
            <a:r>
              <a:rPr lang="tr-TR" altLang="tr-TR" sz="3200" dirty="0" smtClean="0">
                <a:solidFill>
                  <a:schemeClr val="tx1"/>
                </a:solidFill>
              </a:rPr>
              <a:t>Tava uzunluğunun en fazla olduğu alternatif, </a:t>
            </a:r>
          </a:p>
          <a:p>
            <a:r>
              <a:rPr lang="tr-TR" altLang="tr-TR" sz="3200" dirty="0" smtClean="0">
                <a:solidFill>
                  <a:schemeClr val="tx1"/>
                </a:solidFill>
              </a:rPr>
              <a:t>Sulamanın tamamlanacağı gün sayısı en az, </a:t>
            </a:r>
          </a:p>
          <a:p>
            <a:r>
              <a:rPr lang="tr-TR" altLang="tr-TR" sz="3200" dirty="0" smtClean="0">
                <a:solidFill>
                  <a:schemeClr val="tx1"/>
                </a:solidFill>
              </a:rPr>
              <a:t>En fazla tava enine sahip alternatif seçilir (Tava sayısı en az olan). </a:t>
            </a: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852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b="1" u="sng" smtClean="0">
                <a:solidFill>
                  <a:srgbClr val="FF0000"/>
                </a:solidFill>
              </a:rPr>
              <a:t/>
            </a:r>
            <a:br>
              <a:rPr lang="tr-TR" altLang="tr-TR" sz="4000" b="1" u="sng" smtClean="0">
                <a:solidFill>
                  <a:srgbClr val="FF0000"/>
                </a:solidFill>
              </a:rPr>
            </a:br>
            <a:r>
              <a:rPr lang="tr-TR" altLang="tr-TR" sz="4000" b="1" u="sng" smtClean="0">
                <a:solidFill>
                  <a:srgbClr val="FF0000"/>
                </a:solidFill>
              </a:rPr>
              <a:t>Genel Sonuç; </a:t>
            </a:r>
            <a:r>
              <a:rPr lang="tr-TR" altLang="tr-TR" sz="4000" smtClean="0">
                <a:solidFill>
                  <a:srgbClr val="FF0000"/>
                </a:solidFill>
              </a:rPr>
              <a:t/>
            </a:r>
            <a:br>
              <a:rPr lang="tr-TR" altLang="tr-TR" sz="4000" smtClean="0">
                <a:solidFill>
                  <a:srgbClr val="FF0000"/>
                </a:solidFill>
              </a:rPr>
            </a:br>
            <a:r>
              <a:rPr lang="tr-TR" altLang="tr-TR" sz="4000" smtClean="0">
                <a:solidFill>
                  <a:srgbClr val="FF0000"/>
                </a:solidFill>
              </a:rPr>
              <a:t>		 </a:t>
            </a: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10580914" cy="26797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altLang="tr-TR" sz="2400" dirty="0" smtClean="0"/>
              <a:t>	</a:t>
            </a:r>
            <a:r>
              <a:rPr lang="tr-TR" altLang="tr-TR" sz="2400" dirty="0" smtClean="0">
                <a:solidFill>
                  <a:schemeClr val="tx1"/>
                </a:solidFill>
              </a:rPr>
              <a:t>			</a:t>
            </a:r>
            <a:r>
              <a:rPr lang="tr-TR" altLang="tr-TR" sz="2400" u="sng" dirty="0" smtClean="0">
                <a:solidFill>
                  <a:schemeClr val="tx1"/>
                </a:solidFill>
              </a:rPr>
              <a:t>   I		</a:t>
            </a:r>
            <a:r>
              <a:rPr lang="tr-TR" altLang="tr-TR" sz="2400" b="1" u="sng" dirty="0" smtClean="0">
                <a:solidFill>
                  <a:schemeClr val="tx1"/>
                </a:solidFill>
              </a:rPr>
              <a:t>  II</a:t>
            </a:r>
            <a:r>
              <a:rPr lang="tr-TR" altLang="tr-TR" sz="2400" u="sng" dirty="0" smtClean="0">
                <a:solidFill>
                  <a:schemeClr val="tx1"/>
                </a:solidFill>
              </a:rPr>
              <a:t>		 III</a:t>
            </a:r>
            <a:r>
              <a:rPr lang="tr-TR" altLang="tr-TR" sz="2400" dirty="0" smtClean="0">
                <a:solidFill>
                  <a:schemeClr val="tx1"/>
                </a:solidFill>
              </a:rPr>
              <a:t>		</a:t>
            </a:r>
            <a:r>
              <a:rPr lang="tr-TR" altLang="tr-TR" sz="2400" b="1" u="sng" dirty="0" smtClean="0">
                <a:solidFill>
                  <a:schemeClr val="tx1"/>
                </a:solidFill>
              </a:rPr>
              <a:t> </a:t>
            </a:r>
            <a:endParaRPr lang="tr-TR" alt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Tava Boyu, m (L) 	             400		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400</a:t>
            </a:r>
            <a:r>
              <a:rPr lang="tr-TR" altLang="tr-TR" sz="2400" dirty="0" smtClean="0">
                <a:solidFill>
                  <a:schemeClr val="tx1"/>
                </a:solidFill>
              </a:rPr>
              <a:t>		200		</a:t>
            </a:r>
          </a:p>
          <a:p>
            <a:pPr>
              <a:lnSpc>
                <a:spcPct val="80000"/>
              </a:lnSpc>
            </a:pPr>
            <a:endParaRPr lang="tr-TR" alt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Sulamanın tamamlanacağı	   7 		   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4</a:t>
            </a:r>
            <a:r>
              <a:rPr lang="tr-TR" altLang="tr-TR" sz="2400" dirty="0" smtClean="0">
                <a:solidFill>
                  <a:schemeClr val="tx1"/>
                </a:solidFill>
              </a:rPr>
              <a:t>		  5	</a:t>
            </a:r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gün sayısı</a:t>
            </a:r>
          </a:p>
          <a:p>
            <a:pPr>
              <a:lnSpc>
                <a:spcPct val="80000"/>
              </a:lnSpc>
            </a:pPr>
            <a:endParaRPr lang="tr-TR" alt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chemeClr val="tx1"/>
                </a:solidFill>
              </a:rPr>
              <a:t>Tava sayısı			    14		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  14</a:t>
            </a:r>
            <a:r>
              <a:rPr lang="tr-TR" altLang="tr-TR" sz="2400" dirty="0" smtClean="0">
                <a:solidFill>
                  <a:schemeClr val="tx1"/>
                </a:solidFill>
              </a:rPr>
              <a:t>		  28</a:t>
            </a:r>
            <a:r>
              <a:rPr lang="tr-TR" altLang="tr-TR" sz="2400" dirty="0" smtClean="0"/>
              <a:t>		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34542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6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tr-TR" altLang="tr-TR" sz="1800" dirty="0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01138" y="234542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6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tr-TR" altLang="tr-TR" sz="1800" dirty="0">
              <a:latin typeface="Arial" panose="020B0604020202020204" pitchFamily="34" charset="0"/>
            </a:endParaRPr>
          </a:p>
        </p:txBody>
      </p:sp>
      <p:sp>
        <p:nvSpPr>
          <p:cNvPr id="7" name="8 Dikdörtgen"/>
          <p:cNvSpPr/>
          <p:nvPr/>
        </p:nvSpPr>
        <p:spPr>
          <a:xfrm>
            <a:off x="5867400" y="1484313"/>
            <a:ext cx="792163" cy="3653744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2812" y="5305837"/>
            <a:ext cx="8220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dirty="0">
                <a:solidFill>
                  <a:schemeClr val="bg2">
                    <a:lumMod val="10000"/>
                  </a:schemeClr>
                </a:solidFill>
              </a:rPr>
              <a:t>Bu </a:t>
            </a:r>
            <a:r>
              <a:rPr lang="en-US" altLang="tr-TR" dirty="0" err="1">
                <a:solidFill>
                  <a:schemeClr val="bg2">
                    <a:lumMod val="10000"/>
                  </a:schemeClr>
                </a:solidFill>
              </a:rPr>
              <a:t>koşullarda</a:t>
            </a:r>
            <a:r>
              <a:rPr lang="en-US" altLang="tr-TR" dirty="0">
                <a:solidFill>
                  <a:schemeClr val="bg2">
                    <a:lumMod val="10000"/>
                  </a:schemeClr>
                </a:solidFill>
              </a:rPr>
              <a:t> 2. </a:t>
            </a:r>
            <a:r>
              <a:rPr lang="en-US" altLang="tr-TR" dirty="0" err="1">
                <a:solidFill>
                  <a:schemeClr val="bg2">
                    <a:lumMod val="10000"/>
                  </a:schemeClr>
                </a:solidFill>
              </a:rPr>
              <a:t>alternatif</a:t>
            </a:r>
            <a:r>
              <a:rPr lang="en-US" alt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tr-TR" dirty="0" err="1">
                <a:solidFill>
                  <a:schemeClr val="bg2">
                    <a:lumMod val="10000"/>
                  </a:schemeClr>
                </a:solidFill>
              </a:rPr>
              <a:t>en</a:t>
            </a:r>
            <a:r>
              <a:rPr lang="en-US" alt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tr-TR" dirty="0" err="1">
                <a:solidFill>
                  <a:schemeClr val="bg2">
                    <a:lumMod val="10000"/>
                  </a:schemeClr>
                </a:solidFill>
              </a:rPr>
              <a:t>uygun</a:t>
            </a:r>
            <a:r>
              <a:rPr lang="en-US" alt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tr-TR" dirty="0" err="1">
                <a:solidFill>
                  <a:schemeClr val="bg2">
                    <a:lumMod val="10000"/>
                  </a:schemeClr>
                </a:solidFill>
              </a:rPr>
              <a:t>alternatiftir</a:t>
            </a:r>
            <a:r>
              <a:rPr lang="en-US" altLang="tr-TR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4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4497" y="723644"/>
            <a:ext cx="11430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Bitki Özellikleri : </a:t>
            </a:r>
          </a:p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   </a:t>
            </a:r>
            <a:r>
              <a:rPr lang="en-US" altLang="en-US" sz="2400" dirty="0" err="1">
                <a:latin typeface="Comic Sans MS" pitchFamily="66" charset="0"/>
              </a:rPr>
              <a:t>Uzun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, </a:t>
            </a:r>
            <a:r>
              <a:rPr lang="en-US" altLang="en-US" sz="2400" dirty="0" err="1">
                <a:latin typeface="Comic Sans MS" pitchFamily="66" charset="0"/>
              </a:rPr>
              <a:t>genellikle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kök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boğazının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ıslatılmasından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kaynaklanan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hastalıklara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duyarlı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olmayan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sık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ekilen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ya</a:t>
            </a:r>
            <a:r>
              <a:rPr lang="tr-TR" altLang="en-US" sz="2400" dirty="0">
                <a:latin typeface="Comic Sans MS" pitchFamily="66" charset="0"/>
              </a:rPr>
              <a:t> </a:t>
            </a:r>
            <a:r>
              <a:rPr lang="en-US" altLang="en-US" sz="2400" dirty="0">
                <a:latin typeface="Comic Sans MS" pitchFamily="66" charset="0"/>
              </a:rPr>
              <a:t>da </a:t>
            </a:r>
            <a:r>
              <a:rPr lang="en-US" altLang="en-US" sz="2400" dirty="0" err="1">
                <a:latin typeface="Comic Sans MS" pitchFamily="66" charset="0"/>
              </a:rPr>
              <a:t>dikilen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bitkilerle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meyve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ağaçlarının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sulanmasında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kullanılmaktadır</a:t>
            </a:r>
            <a:r>
              <a:rPr lang="en-US" altLang="en-US" sz="2400" dirty="0">
                <a:latin typeface="Comic Sans MS" pitchFamily="66" charset="0"/>
              </a:rPr>
              <a:t>. </a:t>
            </a:r>
            <a:endParaRPr lang="tr-TR" altLang="en-US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	     </a:t>
            </a:r>
            <a:r>
              <a:rPr lang="en-US" altLang="en-US" sz="2400" dirty="0">
                <a:latin typeface="Comic Sans MS" pitchFamily="66" charset="0"/>
              </a:rPr>
              <a:t>Bu tip </a:t>
            </a:r>
            <a:r>
              <a:rPr lang="en-US" altLang="en-US" sz="2400" dirty="0" err="1">
                <a:latin typeface="Comic Sans MS" pitchFamily="66" charset="0"/>
              </a:rPr>
              <a:t>bitkilerin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sulanmasında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arazi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eğimsizse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,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doğrultusunda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eğim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varsa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uzun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tercih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edilmektedir</a:t>
            </a:r>
            <a:r>
              <a:rPr lang="en-US" altLang="en-US" sz="2400" dirty="0">
                <a:latin typeface="Comic Sans MS" pitchFamily="66" charset="0"/>
              </a:rPr>
              <a:t>. </a:t>
            </a:r>
            <a:endParaRPr lang="tr-TR" altLang="en-US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sz="2400" dirty="0">
                <a:latin typeface="Comic Sans MS" pitchFamily="66" charset="0"/>
              </a:rPr>
              <a:t>Su Kaynağı</a:t>
            </a:r>
          </a:p>
          <a:p>
            <a:pPr algn="just">
              <a:lnSpc>
                <a:spcPct val="120000"/>
              </a:lnSpc>
              <a:defRPr/>
            </a:pPr>
            <a:r>
              <a:rPr lang="tr-TR" sz="2400" dirty="0">
                <a:latin typeface="Comic Sans MS" pitchFamily="66" charset="0"/>
              </a:rPr>
              <a:t>Tava sulama yöntemindeki koşulların benzeridir. Koşulların elverdiği durumlarda tava sonları açık olan, dolayısıyla yüzey akış ve su kayıplarının yüksek olduğu uzun tava sulama yöntemi yerine tava sulama yönteminin kullanılması önerilir.</a:t>
            </a:r>
          </a:p>
        </p:txBody>
      </p:sp>
    </p:spTree>
    <p:extLst>
      <p:ext uri="{BB962C8B-B14F-4D97-AF65-F5344CB8AC3E}">
        <p14:creationId xmlns:p14="http://schemas.microsoft.com/office/powerpoint/2010/main" val="4271404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smtClean="0">
                <a:solidFill>
                  <a:srgbClr val="FF0000"/>
                </a:solidFill>
              </a:rPr>
              <a:t>-Proje birim tava debisi;</a:t>
            </a:r>
            <a:r>
              <a:rPr lang="tr-TR" altLang="tr-TR" smtClean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Dikdörtgen 4"/>
              <p:cNvSpPr/>
              <p:nvPr/>
            </p:nvSpPr>
            <p:spPr>
              <a:xfrm>
                <a:off x="1008760" y="1676400"/>
                <a:ext cx="7235763" cy="859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0,00167</m:t>
                          </m:r>
                          <m: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24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b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  <m: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sSub>
                            <m:sSubPr>
                              <m:ctrlPr>
                                <a:rPr lang="tr-TR" sz="24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r>
                        <a:rPr lang="tr-TR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0,00167×105×400</m:t>
                          </m:r>
                        </m:num>
                        <m:den>
                          <m: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(467−5)×60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=0,00253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60" y="1676400"/>
                <a:ext cx="7235763" cy="8592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Metin kutusu 5"/>
              <p:cNvSpPr txBox="1"/>
              <p:nvPr/>
            </p:nvSpPr>
            <p:spPr>
              <a:xfrm>
                <a:off x="8244523" y="1921339"/>
                <a:ext cx="1229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tr-TR" sz="2400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523" y="1921339"/>
                <a:ext cx="1229952" cy="369332"/>
              </a:xfrm>
              <a:prstGeom prst="rect">
                <a:avLst/>
              </a:prstGeom>
              <a:blipFill>
                <a:blip r:embed="rId3"/>
                <a:stretch>
                  <a:fillRect l="-9406" t="-167213" r="-27723" b="-2508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0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mtClean="0">
                <a:solidFill>
                  <a:srgbClr val="FF0000"/>
                </a:solidFill>
              </a:rPr>
              <a:t>Tava debisi;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09600" y="1676400"/>
            <a:ext cx="10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dirty="0"/>
              <a:t>Q= </a:t>
            </a:r>
            <a:r>
              <a:rPr lang="tr-TR" altLang="tr-TR" sz="3200" dirty="0" err="1"/>
              <a:t>qu</a:t>
            </a:r>
            <a:r>
              <a:rPr lang="tr-TR" altLang="tr-TR" sz="3200" dirty="0"/>
              <a:t> x b = 2,5 x 14,3 = 35,75 L/s</a:t>
            </a:r>
          </a:p>
          <a:p>
            <a:r>
              <a:rPr lang="tr-TR" altLang="tr-TR" sz="3200" dirty="0"/>
              <a:t>Sistem debisi:  Q = q x 2 = 35,75 x 2 = 71,5 L/s (İhtiyacımız olan debi miktarı). </a:t>
            </a:r>
          </a:p>
        </p:txBody>
      </p:sp>
    </p:spTree>
    <p:extLst>
      <p:ext uri="{BB962C8B-B14F-4D97-AF65-F5344CB8AC3E}">
        <p14:creationId xmlns:p14="http://schemas.microsoft.com/office/powerpoint/2010/main" val="149148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599" y="783771"/>
            <a:ext cx="10537371" cy="206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tr-TR" altLang="tr-TR" sz="3200" smtClean="0">
                <a:solidFill>
                  <a:srgbClr val="FF0000"/>
                </a:solidFill>
              </a:rPr>
              <a:t>9. Minimum birim tava debisi açısından kontrol  yapılır.</a:t>
            </a:r>
            <a:br>
              <a:rPr lang="tr-TR" altLang="tr-TR" sz="3200" smtClean="0">
                <a:solidFill>
                  <a:srgbClr val="FF0000"/>
                </a:solidFill>
              </a:rPr>
            </a:br>
            <a:endParaRPr lang="tr-TR" altLang="tr-TR" sz="3200" smtClean="0">
              <a:solidFill>
                <a:srgbClr val="FF0000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71550" y="1989138"/>
          <a:ext cx="68421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enklem" r:id="rId3" imgW="2451100" imgH="419100" progId="Equation.3">
                  <p:embed/>
                </p:oleObj>
              </mc:Choice>
              <mc:Fallback>
                <p:oleObj name="Denklem" r:id="rId3" imgW="24511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68421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87450" y="3827790"/>
            <a:ext cx="3140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dirty="0" err="1"/>
              <a:t>qumin</a:t>
            </a:r>
            <a:r>
              <a:rPr lang="en-US" altLang="tr-TR" sz="2800" dirty="0"/>
              <a:t> &lt;</a:t>
            </a:r>
            <a:r>
              <a:rPr lang="en-US" altLang="tr-TR" sz="2800" dirty="0" err="1"/>
              <a:t>qu</a:t>
            </a:r>
            <a:r>
              <a:rPr lang="en-US" altLang="tr-TR" sz="2800" dirty="0"/>
              <a:t> UYGUN</a:t>
            </a:r>
          </a:p>
        </p:txBody>
      </p:sp>
    </p:spTree>
    <p:extLst>
      <p:ext uri="{BB962C8B-B14F-4D97-AF65-F5344CB8AC3E}">
        <p14:creationId xmlns:p14="http://schemas.microsoft.com/office/powerpoint/2010/main" val="37052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4914" y="8851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tr-TR" sz="3600" dirty="0">
                <a:solidFill>
                  <a:srgbClr val="FF0000"/>
                </a:solidFill>
              </a:rPr>
              <a:t>10.Su derinliği açısından kontrol</a:t>
            </a:r>
            <a:br>
              <a:rPr lang="tr-TR" altLang="tr-TR" sz="3600" dirty="0">
                <a:solidFill>
                  <a:srgbClr val="FF0000"/>
                </a:solidFill>
              </a:rPr>
            </a:b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674913" y="2718036"/>
            <a:ext cx="10254343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tr-TR" sz="3200" dirty="0" err="1"/>
              <a:t>Akış</a:t>
            </a:r>
            <a:r>
              <a:rPr lang="en-US" altLang="tr-TR" sz="3200" dirty="0"/>
              <a:t> </a:t>
            </a:r>
            <a:r>
              <a:rPr lang="en-US" altLang="tr-TR" sz="3200" dirty="0" err="1"/>
              <a:t>derinliği</a:t>
            </a:r>
            <a:r>
              <a:rPr lang="en-US" altLang="tr-TR" sz="3200" dirty="0"/>
              <a:t> </a:t>
            </a:r>
            <a:r>
              <a:rPr lang="en-US" altLang="tr-TR" sz="3200" dirty="0" err="1"/>
              <a:t>açısından</a:t>
            </a:r>
            <a:r>
              <a:rPr lang="en-US" altLang="tr-TR" sz="3200" dirty="0"/>
              <a:t>; 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tr-TR" sz="3200" dirty="0"/>
              <a:t>d = 2454.TL</a:t>
            </a:r>
            <a:r>
              <a:rPr lang="en-US" altLang="tr-TR" sz="3200" baseline="30000" dirty="0"/>
              <a:t>3/10</a:t>
            </a:r>
            <a:r>
              <a:rPr lang="en-US" altLang="tr-TR" sz="3200" dirty="0"/>
              <a:t>. qu</a:t>
            </a:r>
            <a:r>
              <a:rPr lang="en-US" altLang="tr-TR" sz="3200" baseline="30000" dirty="0"/>
              <a:t>9/16</a:t>
            </a:r>
            <a:r>
              <a:rPr lang="en-US" altLang="tr-TR" sz="3200" dirty="0"/>
              <a:t>. n</a:t>
            </a:r>
            <a:r>
              <a:rPr lang="en-US" altLang="tr-TR" sz="3200" baseline="30000" dirty="0"/>
              <a:t>3/8</a:t>
            </a:r>
            <a:r>
              <a:rPr lang="en-US" altLang="tr-TR" sz="3200" dirty="0"/>
              <a:t> = 57,5 mm &lt; 150 mm UYGUN</a:t>
            </a:r>
          </a:p>
          <a:p>
            <a:pPr algn="ctr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76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smtClean="0">
                <a:solidFill>
                  <a:srgbClr val="FF0000"/>
                </a:solidFill>
              </a:rPr>
              <a:t>Akış derinliği açısından; </a:t>
            </a:r>
            <a:br>
              <a:rPr lang="tr-TR" altLang="tr-TR" sz="4000" smtClean="0">
                <a:solidFill>
                  <a:srgbClr val="FF0000"/>
                </a:solidFill>
              </a:rPr>
            </a:b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10580914" cy="4302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dirty="0" smtClean="0">
                <a:solidFill>
                  <a:schemeClr val="tx1"/>
                </a:solidFill>
              </a:rPr>
              <a:t>d = 2454.TL</a:t>
            </a:r>
            <a:r>
              <a:rPr lang="tr-TR" altLang="tr-TR" sz="3200" baseline="30000" dirty="0" smtClean="0">
                <a:solidFill>
                  <a:schemeClr val="tx1"/>
                </a:solidFill>
              </a:rPr>
              <a:t>3/10</a:t>
            </a:r>
            <a:r>
              <a:rPr lang="tr-TR" altLang="tr-TR" sz="3200" dirty="0" smtClean="0">
                <a:solidFill>
                  <a:schemeClr val="tx1"/>
                </a:solidFill>
              </a:rPr>
              <a:t>. qu</a:t>
            </a:r>
            <a:r>
              <a:rPr lang="tr-TR" altLang="tr-TR" sz="3200" baseline="30000" dirty="0" smtClean="0">
                <a:solidFill>
                  <a:schemeClr val="tx1"/>
                </a:solidFill>
              </a:rPr>
              <a:t>9/16</a:t>
            </a:r>
            <a:r>
              <a:rPr lang="tr-TR" altLang="tr-TR" sz="3200" dirty="0" smtClean="0">
                <a:solidFill>
                  <a:schemeClr val="tx1"/>
                </a:solidFill>
              </a:rPr>
              <a:t>. n</a:t>
            </a:r>
            <a:r>
              <a:rPr lang="tr-TR" altLang="tr-TR" sz="3200" baseline="30000" dirty="0" smtClean="0">
                <a:solidFill>
                  <a:schemeClr val="tx1"/>
                </a:solidFill>
              </a:rPr>
              <a:t>3/8</a:t>
            </a:r>
            <a:r>
              <a:rPr lang="tr-TR" altLang="tr-TR" sz="3200" dirty="0" smtClean="0">
                <a:solidFill>
                  <a:schemeClr val="tx1"/>
                </a:solidFill>
              </a:rPr>
              <a:t> = 57,5 mm &lt; 150 mm UYGUN</a:t>
            </a:r>
          </a:p>
        </p:txBody>
      </p:sp>
    </p:spTree>
    <p:extLst>
      <p:ext uri="{BB962C8B-B14F-4D97-AF65-F5344CB8AC3E}">
        <p14:creationId xmlns:p14="http://schemas.microsoft.com/office/powerpoint/2010/main" val="25992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mtClean="0">
                <a:solidFill>
                  <a:srgbClr val="FF0000"/>
                </a:solidFill>
              </a:rPr>
              <a:t>11. Sistem tertibi yapılır. 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64330" y="936171"/>
            <a:ext cx="10688183" cy="5377543"/>
            <a:chOff x="1417" y="2299"/>
            <a:chExt cx="9000" cy="6300"/>
          </a:xfrm>
        </p:grpSpPr>
        <p:sp>
          <p:nvSpPr>
            <p:cNvPr id="4" name="AutoShape 5"/>
            <p:cNvSpPr>
              <a:spLocks noChangeAspect="1" noChangeArrowheads="1"/>
            </p:cNvSpPr>
            <p:nvPr/>
          </p:nvSpPr>
          <p:spPr bwMode="auto">
            <a:xfrm>
              <a:off x="1417" y="2299"/>
              <a:ext cx="900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180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757" y="3019"/>
              <a:ext cx="2520" cy="5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180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937" y="3019"/>
              <a:ext cx="0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117" y="3037"/>
              <a:ext cx="0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297" y="3001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477" y="3019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657" y="3019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837" y="3037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5017" y="3001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5197" y="3019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5377" y="3019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557" y="3037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5737" y="3001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917" y="3019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097" y="3019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6277" y="3037"/>
              <a:ext cx="1" cy="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677" y="3037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900">
                  <a:latin typeface="Arial" panose="020B0604020202020204" pitchFamily="34" charset="0"/>
                </a:rPr>
                <a:t>Su kaynağı</a:t>
              </a:r>
              <a:endParaRPr lang="tr-TR" altLang="tr-TR" sz="1800">
                <a:latin typeface="Arial" panose="020B0604020202020204" pitchFamily="34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3037" y="2839"/>
              <a:ext cx="72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2917" y="2734"/>
              <a:ext cx="180" cy="180"/>
            </a:xfrm>
            <a:prstGeom prst="su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1800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757" y="2659"/>
              <a:ext cx="27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1400" dirty="0">
                  <a:latin typeface="Arial" panose="020B0604020202020204" pitchFamily="34" charset="0"/>
                </a:rPr>
                <a:t>Tarla başı kanalı ( Q = 71,5 L/s) 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757" y="8419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817" y="7339"/>
              <a:ext cx="144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900">
                  <a:latin typeface="Arial" panose="020B0604020202020204" pitchFamily="34" charset="0"/>
                </a:rPr>
                <a:t>Yüzey drenaj kanalı </a:t>
              </a:r>
              <a:endParaRPr lang="tr-TR" altLang="tr-TR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4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r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wslid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7504" b="39761"/>
          <a:stretch>
            <a:fillRect/>
          </a:stretch>
        </p:blipFill>
        <p:spPr bwMode="auto">
          <a:xfrm>
            <a:off x="1" y="1"/>
            <a:ext cx="12192000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247" y="1000643"/>
            <a:ext cx="11792607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r-TR" sz="2400" b="1" dirty="0">
                <a:latin typeface="Comic Sans MS" pitchFamily="66" charset="0"/>
              </a:rPr>
              <a:t>Yöntemin avantajları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İlk tesis masrafı oldukça düşüktür.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Drenaj koşullarının kritik olduğu koşullarda iyi bir yüzey drenajı uygulanabilir.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Sulama doğrultusunda eğimin söz konusu olduğu durumlarda bile uygulanabilir.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tr-TR" sz="2400" dirty="0">
              <a:latin typeface="Comic Sans MS" pitchFamily="66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r-TR" sz="2400" b="1" dirty="0">
                <a:latin typeface="Comic Sans MS" pitchFamily="66" charset="0"/>
              </a:rPr>
              <a:t>Dezavantajları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Sulamaya dik yönde eğim istenmediğinden yine bir arazi tesviyesi gerektirir.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Yüzey akışı yüksek olduğundan su uygulama randımanı tava sulama yöntemine göre düşüktür.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Yüzey akışı nedeniyle drenaj kanalları gerektirir.</a:t>
            </a:r>
          </a:p>
        </p:txBody>
      </p:sp>
    </p:spTree>
    <p:extLst>
      <p:ext uri="{BB962C8B-B14F-4D97-AF65-F5344CB8AC3E}">
        <p14:creationId xmlns:p14="http://schemas.microsoft.com/office/powerpoint/2010/main" val="7042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1040</Words>
  <Application>Microsoft Office PowerPoint</Application>
  <PresentationFormat>Geniş ekran</PresentationFormat>
  <Paragraphs>142</Paragraphs>
  <Slides>45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Geçmişe bakış</vt:lpstr>
      <vt:lpstr>Denklem</vt:lpstr>
      <vt:lpstr>YÜZEY SULAMA YÖNTEMLERİ</vt:lpstr>
      <vt:lpstr>Uzun Tava Sulama Yöntemi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UZUN TAVA SULAMA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YÜZEY SULAMA YÖNTEMLERİ</dc:title>
  <dc:creator>Melis ŞEHİRALİ</dc:creator>
  <cp:lastModifiedBy>turk</cp:lastModifiedBy>
  <cp:revision>10</cp:revision>
  <dcterms:created xsi:type="dcterms:W3CDTF">2015-10-11T19:13:59Z</dcterms:created>
  <dcterms:modified xsi:type="dcterms:W3CDTF">2017-10-23T13:25:30Z</dcterms:modified>
</cp:coreProperties>
</file>